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9"/>
  </p:notesMasterIdLst>
  <p:sldIdLst>
    <p:sldId id="259" r:id="rId2"/>
    <p:sldId id="2575" r:id="rId3"/>
    <p:sldId id="341" r:id="rId4"/>
    <p:sldId id="4758" r:id="rId5"/>
    <p:sldId id="342" r:id="rId6"/>
    <p:sldId id="4760" r:id="rId7"/>
    <p:sldId id="33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0EA"/>
    <a:srgbClr val="173E6A"/>
    <a:srgbClr val="082D74"/>
    <a:srgbClr val="2473D4"/>
    <a:srgbClr val="142028"/>
    <a:srgbClr val="5FFFFF"/>
    <a:srgbClr val="89A0A2"/>
    <a:srgbClr val="7AB9B8"/>
    <a:srgbClr val="008582"/>
    <a:srgbClr val="111E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9" autoAdjust="0"/>
    <p:restoredTop sz="81766" autoAdjust="0"/>
  </p:normalViewPr>
  <p:slideViewPr>
    <p:cSldViewPr snapToGrid="0">
      <p:cViewPr>
        <p:scale>
          <a:sx n="60" d="100"/>
          <a:sy n="60" d="100"/>
        </p:scale>
        <p:origin x="872" y="-60"/>
      </p:cViewPr>
      <p:guideLst/>
    </p:cSldViewPr>
  </p:slideViewPr>
  <p:notesTextViewPr>
    <p:cViewPr>
      <p:scale>
        <a:sx n="3" d="2"/>
        <a:sy n="3" d="2"/>
      </p:scale>
      <p:origin x="0" y="0"/>
    </p:cViewPr>
  </p:notesTextViewPr>
  <p:sorterViewPr>
    <p:cViewPr>
      <p:scale>
        <a:sx n="66" d="100"/>
        <a:sy n="66" d="100"/>
      </p:scale>
      <p:origin x="0" y="-107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FAE91C-95B1-4405-92BA-8DA8967FA6C9}" type="datetimeFigureOut">
              <a:rPr lang="en-US" smtClean="0"/>
              <a:t>9/16/2024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1A1D0A-6B5A-4EAD-8C19-455E461E209B}" type="slidenum">
              <a:rPr lang="en-US" smtClean="0"/>
              <a:t>‹#›</a:t>
            </a:fld>
            <a:endParaRPr lang="en-US"/>
          </a:p>
        </p:txBody>
      </p:sp>
    </p:spTree>
    <p:extLst>
      <p:ext uri="{BB962C8B-B14F-4D97-AF65-F5344CB8AC3E}">
        <p14:creationId xmlns:p14="http://schemas.microsoft.com/office/powerpoint/2010/main" val="3279510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1A1D0A-6B5A-4EAD-8C19-455E461E209B}" type="slidenum">
              <a:rPr lang="en-US" smtClean="0"/>
              <a:t>3</a:t>
            </a:fld>
            <a:endParaRPr lang="en-US"/>
          </a:p>
        </p:txBody>
      </p:sp>
    </p:spTree>
    <p:extLst>
      <p:ext uri="{BB962C8B-B14F-4D97-AF65-F5344CB8AC3E}">
        <p14:creationId xmlns:p14="http://schemas.microsoft.com/office/powerpoint/2010/main" val="3280726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EE4493-7F53-4A6D-8C39-840D9149B7CF}" type="datetimeFigureOut">
              <a:rPr lang="en-US" smtClean="0"/>
              <a:t>9/16/2024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0E06B58-D7EF-4A31-B9EE-16CFB5D1BEF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799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EE4493-7F53-4A6D-8C39-840D9149B7CF}"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06B58-D7EF-4A31-B9EE-16CFB5D1BEF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0126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E4493-7F53-4A6D-8C39-840D9149B7CF}"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06B58-D7EF-4A31-B9EE-16CFB5D1BEF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97001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EE4493-7F53-4A6D-8C39-840D9149B7CF}"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06B58-D7EF-4A31-B9EE-16CFB5D1BEF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0236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EE4493-7F53-4A6D-8C39-840D9149B7CF}" type="datetimeFigureOut">
              <a:rPr lang="en-US" smtClean="0"/>
              <a:t>9/16/2024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E06B58-D7EF-4A31-B9EE-16CFB5D1BEF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6464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EE4493-7F53-4A6D-8C39-840D9149B7CF}" type="datetimeFigureOut">
              <a:rPr lang="en-US" smtClean="0"/>
              <a:t>9/16/2024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E06B58-D7EF-4A31-B9EE-16CFB5D1BEF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943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EE4493-7F53-4A6D-8C39-840D9149B7CF}" type="datetimeFigureOut">
              <a:rPr lang="en-US" smtClean="0"/>
              <a:t>9/16/2024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E06B58-D7EF-4A31-B9EE-16CFB5D1BEF8}" type="slidenum">
              <a:rPr lang="en-US" smtClean="0"/>
              <a:t>‹#›</a:t>
            </a:fld>
            <a:endParaRPr lang="en-US"/>
          </a:p>
        </p:txBody>
      </p:sp>
    </p:spTree>
    <p:extLst>
      <p:ext uri="{BB962C8B-B14F-4D97-AF65-F5344CB8AC3E}">
        <p14:creationId xmlns:p14="http://schemas.microsoft.com/office/powerpoint/2010/main" val="1393203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EE4493-7F53-4A6D-8C39-840D9149B7CF}"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06B58-D7EF-4A31-B9EE-16CFB5D1BEF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3122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FEE4493-7F53-4A6D-8C39-840D9149B7CF}" type="datetimeFigureOut">
              <a:rPr lang="en-US" smtClean="0"/>
              <a:t>9/16/2024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0E06B58-D7EF-4A31-B9EE-16CFB5D1BEF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36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EE4493-7F53-4A6D-8C39-840D9149B7CF}"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06B58-D7EF-4A31-B9EE-16CFB5D1BEF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9756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EE4493-7F53-4A6D-8C39-840D9149B7CF}"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06B58-D7EF-4A31-B9EE-16CFB5D1BEF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9321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132423196"/>
      </p:ext>
    </p:extLst>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p:transition spd="slow">
        <p:fade thruBlk="1"/>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FEE4493-7F53-4A6D-8C39-840D9149B7CF}" type="datetimeFigureOut">
              <a:rPr lang="en-US" smtClean="0"/>
              <a:t>9/16/2024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0E06B58-D7EF-4A31-B9EE-16CFB5D1BEF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84213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gital Background - Royalty Free Video">
            <a:hlinkClick r:id="" action="ppaction://media"/>
            <a:extLst>
              <a:ext uri="{FF2B5EF4-FFF2-40B4-BE49-F238E27FC236}">
                <a16:creationId xmlns:a16="http://schemas.microsoft.com/office/drawing/2014/main" id="{B89AB780-1E7B-441E-AA8C-5D5D1B9DC8B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2AAC6CB3-24C1-4896-B2A8-9D380DE7147E}"/>
              </a:ext>
            </a:extLst>
          </p:cNvPr>
          <p:cNvSpPr/>
          <p:nvPr/>
        </p:nvSpPr>
        <p:spPr>
          <a:xfrm>
            <a:off x="3034738" y="2170267"/>
            <a:ext cx="9337589" cy="2492951"/>
          </a:xfrm>
          <a:prstGeom prst="rect">
            <a:avLst/>
          </a:prstGeom>
          <a:gradFill>
            <a:gsLst>
              <a:gs pos="0">
                <a:schemeClr val="accent1">
                  <a:lumMod val="50000"/>
                  <a:lumOff val="50000"/>
                </a:schemeClr>
              </a:gs>
              <a:gs pos="0">
                <a:schemeClr val="tx1">
                  <a:alpha val="85000"/>
                </a:schemeClr>
              </a:gs>
              <a:gs pos="54000">
                <a:schemeClr val="tx1">
                  <a:alpha val="65000"/>
                </a:schemeClr>
              </a:gs>
              <a:gs pos="82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C569AFBD-2DE0-431A-A1DA-A8AE5E0A19BB}"/>
              </a:ext>
            </a:extLst>
          </p:cNvPr>
          <p:cNvSpPr txBox="1"/>
          <p:nvPr/>
        </p:nvSpPr>
        <p:spPr>
          <a:xfrm>
            <a:off x="4291710" y="2573060"/>
            <a:ext cx="5608131" cy="855940"/>
          </a:xfrm>
          <a:prstGeom prst="rect">
            <a:avLst/>
          </a:prstGeom>
          <a:noFill/>
        </p:spPr>
        <p:txBody>
          <a:bodyPr wrap="square">
            <a:spAutoFit/>
          </a:bodyPr>
          <a:lstStyle/>
          <a:p>
            <a:pPr marL="0" marR="0" algn="ctr">
              <a:lnSpc>
                <a:spcPct val="107000"/>
              </a:lnSpc>
              <a:spcBef>
                <a:spcPts val="0"/>
              </a:spcBef>
              <a:spcAft>
                <a:spcPts val="800"/>
              </a:spcAft>
            </a:pPr>
            <a:r>
              <a:rPr lang="mn-MN" sz="2400" b="1" dirty="0">
                <a:solidFill>
                  <a:srgbClr val="5FFFFF"/>
                </a:solidFill>
                <a:effectLst/>
                <a:latin typeface="Oswald Light" pitchFamily="2" charset="0"/>
                <a:ea typeface="Calibri" panose="020F0502020204030204" pitchFamily="34" charset="0"/>
                <a:cs typeface="Times New Roman" panose="02020603050405020304" pitchFamily="18" charset="0"/>
              </a:rPr>
              <a:t>ШУУДАНГИЙН ХУУЛИЙН ХЭРЭГЖИЛТ, ӨНӨӨ</a:t>
            </a:r>
            <a:r>
              <a:rPr lang="mn-MN" sz="2400" b="1" dirty="0">
                <a:solidFill>
                  <a:srgbClr val="5FFFFF"/>
                </a:solidFill>
                <a:latin typeface="Oswald Light" pitchFamily="2" charset="0"/>
                <a:ea typeface="Calibri" panose="020F0502020204030204" pitchFamily="34" charset="0"/>
                <a:cs typeface="Times New Roman" panose="02020603050405020304" pitchFamily="18" charset="0"/>
              </a:rPr>
              <a:t>ГИЙН БАЙДАЛ</a:t>
            </a:r>
            <a:endParaRPr lang="en-US" sz="2400" dirty="0">
              <a:solidFill>
                <a:srgbClr val="5FFFFF"/>
              </a:solidFill>
              <a:effectLst/>
              <a:latin typeface="Oswald Light" pitchFamily="2"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33AD2A62-3637-4C9F-B7CB-DC14ECDC500C}"/>
              </a:ext>
            </a:extLst>
          </p:cNvPr>
          <p:cNvSpPr txBox="1"/>
          <p:nvPr/>
        </p:nvSpPr>
        <p:spPr>
          <a:xfrm>
            <a:off x="5156899" y="3867450"/>
            <a:ext cx="1705916" cy="523220"/>
          </a:xfrm>
          <a:prstGeom prst="rect">
            <a:avLst/>
          </a:prstGeom>
          <a:noFill/>
        </p:spPr>
        <p:txBody>
          <a:bodyPr wrap="none" rtlCol="0">
            <a:spAutoFit/>
          </a:bodyPr>
          <a:lstStyle/>
          <a:p>
            <a:r>
              <a:rPr lang="mn-MN" sz="2800" dirty="0">
                <a:solidFill>
                  <a:srgbClr val="5FFFFF"/>
                </a:solidFill>
                <a:latin typeface="Oswald" pitchFamily="2" charset="0"/>
              </a:rPr>
              <a:t>Л.Нямдорж</a:t>
            </a:r>
            <a:endParaRPr lang="en-US" sz="2800" dirty="0">
              <a:solidFill>
                <a:srgbClr val="5FFFFF"/>
              </a:solidFill>
              <a:latin typeface="Oswald" pitchFamily="2" charset="0"/>
            </a:endParaRPr>
          </a:p>
        </p:txBody>
      </p:sp>
      <p:cxnSp>
        <p:nvCxnSpPr>
          <p:cNvPr id="19" name="Straight Connector 18">
            <a:extLst>
              <a:ext uri="{FF2B5EF4-FFF2-40B4-BE49-F238E27FC236}">
                <a16:creationId xmlns:a16="http://schemas.microsoft.com/office/drawing/2014/main" id="{8C1742B1-9F68-4F13-9590-71F612F9F0DD}"/>
              </a:ext>
            </a:extLst>
          </p:cNvPr>
          <p:cNvCxnSpPr>
            <a:cxnSpLocks/>
          </p:cNvCxnSpPr>
          <p:nvPr/>
        </p:nvCxnSpPr>
        <p:spPr>
          <a:xfrm>
            <a:off x="6221519" y="4129060"/>
            <a:ext cx="0" cy="315950"/>
          </a:xfrm>
          <a:prstGeom prst="line">
            <a:avLst/>
          </a:prstGeom>
          <a:ln w="12700">
            <a:solidFill>
              <a:srgbClr val="5FFFF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71DAA78-C4BD-477C-AFA5-5873631EEFD7}"/>
              </a:ext>
            </a:extLst>
          </p:cNvPr>
          <p:cNvSpPr txBox="1"/>
          <p:nvPr/>
        </p:nvSpPr>
        <p:spPr>
          <a:xfrm>
            <a:off x="7095775" y="3941025"/>
            <a:ext cx="2639289" cy="400110"/>
          </a:xfrm>
          <a:prstGeom prst="rect">
            <a:avLst/>
          </a:prstGeom>
          <a:noFill/>
        </p:spPr>
        <p:txBody>
          <a:bodyPr wrap="square" rtlCol="0">
            <a:spAutoFit/>
          </a:bodyPr>
          <a:lstStyle/>
          <a:p>
            <a:r>
              <a:rPr lang="mn-MN" sz="2000" dirty="0">
                <a:solidFill>
                  <a:schemeClr val="bg1"/>
                </a:solidFill>
                <a:latin typeface="Oswald Light" pitchFamily="2" charset="0"/>
                <a:cs typeface="Arial" panose="020B0604020202020204" pitchFamily="34" charset="0"/>
              </a:rPr>
              <a:t>Хуулийн хэлтсийн дарга</a:t>
            </a:r>
            <a:endParaRPr lang="en-US" sz="2000" dirty="0">
              <a:solidFill>
                <a:schemeClr val="bg1"/>
              </a:solidFill>
              <a:latin typeface="Oswald Light" pitchFamily="2" charset="0"/>
              <a:cs typeface="Arial" panose="020B0604020202020204" pitchFamily="34" charset="0"/>
            </a:endParaRPr>
          </a:p>
        </p:txBody>
      </p:sp>
      <p:cxnSp>
        <p:nvCxnSpPr>
          <p:cNvPr id="26" name="Straight Connector 25">
            <a:extLst>
              <a:ext uri="{FF2B5EF4-FFF2-40B4-BE49-F238E27FC236}">
                <a16:creationId xmlns:a16="http://schemas.microsoft.com/office/drawing/2014/main" id="{B2D67CC0-09CB-4BAB-9BB1-BD71E89EDD07}"/>
              </a:ext>
            </a:extLst>
          </p:cNvPr>
          <p:cNvCxnSpPr>
            <a:cxnSpLocks/>
          </p:cNvCxnSpPr>
          <p:nvPr/>
        </p:nvCxnSpPr>
        <p:spPr>
          <a:xfrm>
            <a:off x="3833407" y="2415099"/>
            <a:ext cx="0" cy="406478"/>
          </a:xfrm>
          <a:prstGeom prst="line">
            <a:avLst/>
          </a:prstGeom>
          <a:ln>
            <a:solidFill>
              <a:srgbClr val="5F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436B35-745D-4E17-A795-67FAE49965EA}"/>
              </a:ext>
            </a:extLst>
          </p:cNvPr>
          <p:cNvCxnSpPr>
            <a:cxnSpLocks/>
          </p:cNvCxnSpPr>
          <p:nvPr/>
        </p:nvCxnSpPr>
        <p:spPr>
          <a:xfrm>
            <a:off x="3142265" y="3097869"/>
            <a:ext cx="396356" cy="1"/>
          </a:xfrm>
          <a:prstGeom prst="line">
            <a:avLst/>
          </a:prstGeom>
          <a:ln>
            <a:solidFill>
              <a:srgbClr val="5FFFFF"/>
            </a:solidFill>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3DE96B23-9A0E-48AA-AA4E-79522EFB9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6349" y="1417100"/>
            <a:ext cx="3085430" cy="3085430"/>
          </a:xfrm>
          <a:prstGeom prst="rect">
            <a:avLst/>
          </a:prstGeom>
        </p:spPr>
      </p:pic>
    </p:spTree>
    <p:extLst>
      <p:ext uri="{BB962C8B-B14F-4D97-AF65-F5344CB8AC3E}">
        <p14:creationId xmlns:p14="http://schemas.microsoft.com/office/powerpoint/2010/main" val="347269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369;p9">
            <a:extLst>
              <a:ext uri="{FF2B5EF4-FFF2-40B4-BE49-F238E27FC236}">
                <a16:creationId xmlns:a16="http://schemas.microsoft.com/office/drawing/2014/main" id="{F95D1DFA-6598-DFFD-39C7-B988C37E8673}"/>
              </a:ext>
            </a:extLst>
          </p:cNvPr>
          <p:cNvPicPr preferRelativeResize="0"/>
          <p:nvPr/>
        </p:nvPicPr>
        <p:blipFill rotWithShape="1">
          <a:blip r:embed="rId2">
            <a:alphaModFix/>
          </a:blip>
          <a:srcRect/>
          <a:stretch/>
        </p:blipFill>
        <p:spPr>
          <a:xfrm>
            <a:off x="0" y="2"/>
            <a:ext cx="12192000" cy="6857999"/>
          </a:xfrm>
          <a:prstGeom prst="rect">
            <a:avLst/>
          </a:prstGeom>
          <a:solidFill>
            <a:schemeClr val="dk1">
              <a:alpha val="34901"/>
            </a:schemeClr>
          </a:solidFill>
          <a:ln w="9525" cap="flat" cmpd="sng">
            <a:noFill/>
            <a:prstDash val="solid"/>
            <a:round/>
            <a:headEnd type="none" w="sm" len="sm"/>
            <a:tailEnd type="none" w="sm" len="sm"/>
          </a:ln>
          <a:effectLst>
            <a:outerShdw blurRad="50800" dist="50800" dir="5400000" algn="ctr" rotWithShape="0">
              <a:srgbClr val="000000">
                <a:alpha val="0"/>
              </a:srgbClr>
            </a:outerShdw>
          </a:effectLst>
        </p:spPr>
      </p:pic>
      <p:sp>
        <p:nvSpPr>
          <p:cNvPr id="4" name="Google Shape;370;p9">
            <a:extLst>
              <a:ext uri="{FF2B5EF4-FFF2-40B4-BE49-F238E27FC236}">
                <a16:creationId xmlns:a16="http://schemas.microsoft.com/office/drawing/2014/main" id="{10F663D8-E72C-7FB5-3B71-0AA3D1A458A6}"/>
              </a:ext>
            </a:extLst>
          </p:cNvPr>
          <p:cNvSpPr/>
          <p:nvPr/>
        </p:nvSpPr>
        <p:spPr>
          <a:xfrm>
            <a:off x="0" y="-1"/>
            <a:ext cx="12192000" cy="6857999"/>
          </a:xfrm>
          <a:prstGeom prst="rect">
            <a:avLst/>
          </a:prstGeom>
          <a:gradFill>
            <a:gsLst>
              <a:gs pos="0">
                <a:srgbClr val="C00000"/>
              </a:gs>
              <a:gs pos="50000">
                <a:srgbClr val="00359E">
                  <a:alpha val="74901"/>
                </a:srgbClr>
              </a:gs>
              <a:gs pos="100000">
                <a:srgbClr val="002060"/>
              </a:gs>
            </a:gsLst>
            <a:lin ang="12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bg1"/>
              </a:solidFill>
              <a:latin typeface="Arial" panose="020B0604020202020204" pitchFamily="34" charset="0"/>
              <a:cs typeface="Arial" panose="020B0604020202020204" pitchFamily="34" charset="0"/>
              <a:sym typeface="Arial"/>
            </a:endParaRPr>
          </a:p>
        </p:txBody>
      </p:sp>
      <p:sp>
        <p:nvSpPr>
          <p:cNvPr id="6" name="Google Shape;379;p10">
            <a:extLst>
              <a:ext uri="{FF2B5EF4-FFF2-40B4-BE49-F238E27FC236}">
                <a16:creationId xmlns:a16="http://schemas.microsoft.com/office/drawing/2014/main" id="{DB505426-623E-5ADF-7488-0661DC2C7396}"/>
              </a:ext>
            </a:extLst>
          </p:cNvPr>
          <p:cNvSpPr/>
          <p:nvPr/>
        </p:nvSpPr>
        <p:spPr>
          <a:xfrm>
            <a:off x="1846880" y="1103181"/>
            <a:ext cx="5997529" cy="45719"/>
          </a:xfrm>
          <a:prstGeom prst="rect">
            <a:avLst/>
          </a:prstGeom>
          <a:gradFill>
            <a:gsLst>
              <a:gs pos="0">
                <a:srgbClr val="FF0000"/>
              </a:gs>
              <a:gs pos="100000">
                <a:srgbClr val="0070C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bg1"/>
              </a:solidFill>
              <a:latin typeface="Arial" panose="020B0604020202020204" pitchFamily="34" charset="0"/>
              <a:ea typeface="Open Sans" panose="020B0606030504020204" pitchFamily="34" charset="0"/>
              <a:cs typeface="Arial" panose="020B0604020202020204" pitchFamily="34" charset="0"/>
              <a:sym typeface="Calibri"/>
            </a:endParaRPr>
          </a:p>
        </p:txBody>
      </p:sp>
      <p:cxnSp>
        <p:nvCxnSpPr>
          <p:cNvPr id="9" name="Straight Connector 8">
            <a:extLst>
              <a:ext uri="{FF2B5EF4-FFF2-40B4-BE49-F238E27FC236}">
                <a16:creationId xmlns:a16="http://schemas.microsoft.com/office/drawing/2014/main" id="{0D6B30CB-89E7-A5FB-66A1-B489F5F3CB3F}"/>
              </a:ext>
            </a:extLst>
          </p:cNvPr>
          <p:cNvCxnSpPr>
            <a:cxnSpLocks/>
          </p:cNvCxnSpPr>
          <p:nvPr/>
        </p:nvCxnSpPr>
        <p:spPr>
          <a:xfrm>
            <a:off x="269782" y="4875155"/>
            <a:ext cx="11151793"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E523525B-AAAB-D01B-1D13-5E3C8D6EE16A}"/>
              </a:ext>
            </a:extLst>
          </p:cNvPr>
          <p:cNvSpPr/>
          <p:nvPr/>
        </p:nvSpPr>
        <p:spPr>
          <a:xfrm>
            <a:off x="1448376" y="4738979"/>
            <a:ext cx="290285" cy="2902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F1D5943D-6EC9-9001-BD8A-46B3888C99EB}"/>
              </a:ext>
            </a:extLst>
          </p:cNvPr>
          <p:cNvSpPr/>
          <p:nvPr/>
        </p:nvSpPr>
        <p:spPr>
          <a:xfrm>
            <a:off x="2960098" y="4738979"/>
            <a:ext cx="290285" cy="2902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AE03B369-5F63-75A2-3780-9AB7A9AB7D2B}"/>
              </a:ext>
            </a:extLst>
          </p:cNvPr>
          <p:cNvSpPr/>
          <p:nvPr/>
        </p:nvSpPr>
        <p:spPr>
          <a:xfrm>
            <a:off x="4405379" y="4738979"/>
            <a:ext cx="290285" cy="2902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258F2C07-AE31-F274-3DDB-228B596FF4F0}"/>
              </a:ext>
            </a:extLst>
          </p:cNvPr>
          <p:cNvCxnSpPr>
            <a:cxnSpLocks/>
          </p:cNvCxnSpPr>
          <p:nvPr/>
        </p:nvCxnSpPr>
        <p:spPr>
          <a:xfrm flipV="1">
            <a:off x="1593518" y="3995060"/>
            <a:ext cx="0" cy="88906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2FE3F86-D48A-A53F-AC22-BF477C916716}"/>
              </a:ext>
            </a:extLst>
          </p:cNvPr>
          <p:cNvCxnSpPr>
            <a:cxnSpLocks/>
          </p:cNvCxnSpPr>
          <p:nvPr/>
        </p:nvCxnSpPr>
        <p:spPr>
          <a:xfrm flipV="1">
            <a:off x="3105240" y="3579440"/>
            <a:ext cx="0" cy="1330974"/>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A1DAA2-4BA5-62C0-1F92-75BFF0E5CDC2}"/>
              </a:ext>
            </a:extLst>
          </p:cNvPr>
          <p:cNvCxnSpPr/>
          <p:nvPr/>
        </p:nvCxnSpPr>
        <p:spPr>
          <a:xfrm flipV="1">
            <a:off x="4550521" y="3053413"/>
            <a:ext cx="0" cy="183070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984A793-752E-2349-7FA1-D4013142472D}"/>
              </a:ext>
            </a:extLst>
          </p:cNvPr>
          <p:cNvCxnSpPr/>
          <p:nvPr/>
        </p:nvCxnSpPr>
        <p:spPr>
          <a:xfrm flipV="1">
            <a:off x="6175108" y="3097341"/>
            <a:ext cx="0" cy="183070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9FE3CD0A-B6F6-CB54-A5DD-568524F9B475}"/>
              </a:ext>
            </a:extLst>
          </p:cNvPr>
          <p:cNvSpPr/>
          <p:nvPr/>
        </p:nvSpPr>
        <p:spPr>
          <a:xfrm>
            <a:off x="6052502" y="4730012"/>
            <a:ext cx="290285" cy="290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F474DEE5-CFE6-FD13-14A8-965C77B763E7}"/>
              </a:ext>
            </a:extLst>
          </p:cNvPr>
          <p:cNvSpPr/>
          <p:nvPr/>
        </p:nvSpPr>
        <p:spPr>
          <a:xfrm>
            <a:off x="1109041" y="3086828"/>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2005</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1</a:t>
            </a:r>
          </a:p>
        </p:txBody>
      </p:sp>
      <p:sp>
        <p:nvSpPr>
          <p:cNvPr id="26" name="Rectangle: Rounded Corners 25">
            <a:extLst>
              <a:ext uri="{FF2B5EF4-FFF2-40B4-BE49-F238E27FC236}">
                <a16:creationId xmlns:a16="http://schemas.microsoft.com/office/drawing/2014/main" id="{18876EFA-6786-C94E-85B2-AC6294794492}"/>
              </a:ext>
            </a:extLst>
          </p:cNvPr>
          <p:cNvSpPr/>
          <p:nvPr/>
        </p:nvSpPr>
        <p:spPr>
          <a:xfrm>
            <a:off x="2600250" y="2787855"/>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2007</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16</a:t>
            </a:r>
            <a:endParaRPr lang="en-US" dirty="0">
              <a:solidFill>
                <a:schemeClr val="bg1"/>
              </a:solidFill>
              <a:latin typeface="Arial" panose="020B0604020202020204" pitchFamily="34" charset="0"/>
              <a:cs typeface="Arial" panose="020B0604020202020204" pitchFamily="34" charset="0"/>
            </a:endParaRPr>
          </a:p>
        </p:txBody>
      </p:sp>
      <p:sp>
        <p:nvSpPr>
          <p:cNvPr id="29" name="Rectangle: Rounded Corners 28">
            <a:extLst>
              <a:ext uri="{FF2B5EF4-FFF2-40B4-BE49-F238E27FC236}">
                <a16:creationId xmlns:a16="http://schemas.microsoft.com/office/drawing/2014/main" id="{B6A0F633-3B66-51C6-224E-E515BEB9B720}"/>
              </a:ext>
            </a:extLst>
          </p:cNvPr>
          <p:cNvSpPr/>
          <p:nvPr/>
        </p:nvSpPr>
        <p:spPr>
          <a:xfrm>
            <a:off x="4028218" y="2503133"/>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2015</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1</a:t>
            </a:r>
            <a:endParaRPr lang="en-US" dirty="0">
              <a:solidFill>
                <a:schemeClr val="bg1"/>
              </a:solidFill>
              <a:latin typeface="Arial" panose="020B0604020202020204" pitchFamily="34" charset="0"/>
              <a:cs typeface="Arial" panose="020B0604020202020204" pitchFamily="34" charset="0"/>
            </a:endParaRPr>
          </a:p>
        </p:txBody>
      </p:sp>
      <p:cxnSp>
        <p:nvCxnSpPr>
          <p:cNvPr id="31" name="Straight Connector 30">
            <a:extLst>
              <a:ext uri="{FF2B5EF4-FFF2-40B4-BE49-F238E27FC236}">
                <a16:creationId xmlns:a16="http://schemas.microsoft.com/office/drawing/2014/main" id="{EA923C70-0966-43BC-CE73-3C602CD9D182}"/>
              </a:ext>
            </a:extLst>
          </p:cNvPr>
          <p:cNvCxnSpPr>
            <a:cxnSpLocks/>
          </p:cNvCxnSpPr>
          <p:nvPr/>
        </p:nvCxnSpPr>
        <p:spPr>
          <a:xfrm flipV="1">
            <a:off x="7844409" y="2751947"/>
            <a:ext cx="0" cy="197334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75C24E35-9804-F910-B52B-346E4635FE95}"/>
              </a:ext>
            </a:extLst>
          </p:cNvPr>
          <p:cNvSpPr/>
          <p:nvPr/>
        </p:nvSpPr>
        <p:spPr>
          <a:xfrm>
            <a:off x="7699624" y="4655081"/>
            <a:ext cx="290285" cy="290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cxnSp>
        <p:nvCxnSpPr>
          <p:cNvPr id="55" name="Straight Connector 54">
            <a:extLst>
              <a:ext uri="{FF2B5EF4-FFF2-40B4-BE49-F238E27FC236}">
                <a16:creationId xmlns:a16="http://schemas.microsoft.com/office/drawing/2014/main" id="{A088B70B-A7F7-9D5C-B983-381B9607E6E1}"/>
              </a:ext>
            </a:extLst>
          </p:cNvPr>
          <p:cNvCxnSpPr>
            <a:cxnSpLocks/>
            <a:endCxn id="34" idx="2"/>
          </p:cNvCxnSpPr>
          <p:nvPr/>
        </p:nvCxnSpPr>
        <p:spPr>
          <a:xfrm flipV="1">
            <a:off x="9313428" y="2437578"/>
            <a:ext cx="69257" cy="214507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id="{A0E7C117-FCB0-7190-BC96-A15321635169}"/>
              </a:ext>
            </a:extLst>
          </p:cNvPr>
          <p:cNvSpPr/>
          <p:nvPr/>
        </p:nvSpPr>
        <p:spPr>
          <a:xfrm>
            <a:off x="10730175" y="4665843"/>
            <a:ext cx="290285" cy="290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5FE398D5-0569-C55B-DDD2-290DE2B28422}"/>
              </a:ext>
            </a:extLst>
          </p:cNvPr>
          <p:cNvSpPr/>
          <p:nvPr/>
        </p:nvSpPr>
        <p:spPr>
          <a:xfrm>
            <a:off x="5652805" y="2289014"/>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2018</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2</a:t>
            </a:r>
            <a:endParaRPr lang="en-US" dirty="0">
              <a:solidFill>
                <a:schemeClr val="bg1"/>
              </a:solidFill>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050FA32B-0815-12A4-91F5-544A0978D1C9}"/>
              </a:ext>
            </a:extLst>
          </p:cNvPr>
          <p:cNvSpPr/>
          <p:nvPr/>
        </p:nvSpPr>
        <p:spPr>
          <a:xfrm>
            <a:off x="7322106" y="1882785"/>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2019</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57</a:t>
            </a:r>
            <a:endParaRPr lang="en-US" dirty="0">
              <a:solidFill>
                <a:schemeClr val="bg1"/>
              </a:solidFill>
              <a:latin typeface="Arial" panose="020B0604020202020204" pitchFamily="34" charset="0"/>
              <a:cs typeface="Arial" panose="020B0604020202020204" pitchFamily="34" charset="0"/>
            </a:endParaRPr>
          </a:p>
        </p:txBody>
      </p:sp>
      <p:sp>
        <p:nvSpPr>
          <p:cNvPr id="34" name="Rectangle: Rounded Corners 33">
            <a:extLst>
              <a:ext uri="{FF2B5EF4-FFF2-40B4-BE49-F238E27FC236}">
                <a16:creationId xmlns:a16="http://schemas.microsoft.com/office/drawing/2014/main" id="{97F8D8AD-78B9-0EAB-D388-5245C3C11FC6}"/>
              </a:ext>
            </a:extLst>
          </p:cNvPr>
          <p:cNvSpPr/>
          <p:nvPr/>
        </p:nvSpPr>
        <p:spPr>
          <a:xfrm>
            <a:off x="8860382" y="1511711"/>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2022</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5</a:t>
            </a:r>
            <a:endParaRPr lang="en-US" dirty="0">
              <a:solidFill>
                <a:schemeClr val="bg1"/>
              </a:solidFill>
              <a:latin typeface="Arial" panose="020B0604020202020204" pitchFamily="34" charset="0"/>
              <a:cs typeface="Arial" panose="020B0604020202020204" pitchFamily="34" charset="0"/>
            </a:endParaRPr>
          </a:p>
        </p:txBody>
      </p:sp>
      <p:sp>
        <p:nvSpPr>
          <p:cNvPr id="37" name="Oval 36">
            <a:extLst>
              <a:ext uri="{FF2B5EF4-FFF2-40B4-BE49-F238E27FC236}">
                <a16:creationId xmlns:a16="http://schemas.microsoft.com/office/drawing/2014/main" id="{0B2E02E6-57BF-1C25-27CD-357CA72F7992}"/>
              </a:ext>
            </a:extLst>
          </p:cNvPr>
          <p:cNvSpPr/>
          <p:nvPr/>
        </p:nvSpPr>
        <p:spPr>
          <a:xfrm>
            <a:off x="9168286" y="4673974"/>
            <a:ext cx="290285" cy="290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cxnSp>
        <p:nvCxnSpPr>
          <p:cNvPr id="38" name="Straight Connector 37">
            <a:extLst>
              <a:ext uri="{FF2B5EF4-FFF2-40B4-BE49-F238E27FC236}">
                <a16:creationId xmlns:a16="http://schemas.microsoft.com/office/drawing/2014/main" id="{6E5D3998-0AC3-8780-1A46-112E6FB309DC}"/>
              </a:ext>
            </a:extLst>
          </p:cNvPr>
          <p:cNvCxnSpPr>
            <a:cxnSpLocks/>
          </p:cNvCxnSpPr>
          <p:nvPr/>
        </p:nvCxnSpPr>
        <p:spPr>
          <a:xfrm flipV="1">
            <a:off x="10851705" y="2218803"/>
            <a:ext cx="23612" cy="242055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2DEAD92D-22D4-047D-B756-F977D28C76F9}"/>
              </a:ext>
            </a:extLst>
          </p:cNvPr>
          <p:cNvSpPr/>
          <p:nvPr/>
        </p:nvSpPr>
        <p:spPr>
          <a:xfrm>
            <a:off x="10329402" y="1240043"/>
            <a:ext cx="1044606" cy="925867"/>
          </a:xfrm>
          <a:prstGeom prst="roundRect">
            <a:avLst/>
          </a:prstGeom>
          <a:solidFill>
            <a:srgbClr val="002060"/>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2023</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1400" dirty="0">
                <a:solidFill>
                  <a:schemeClr val="bg1"/>
                </a:solidFill>
                <a:latin typeface="Arial" panose="020B0604020202020204" pitchFamily="34" charset="0"/>
                <a:cs typeface="Arial" panose="020B0604020202020204" pitchFamily="34" charset="0"/>
              </a:rPr>
              <a:t>2</a:t>
            </a:r>
            <a:endParaRPr lang="en-US" dirty="0">
              <a:solidFill>
                <a:schemeClr val="bg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6E19F1C7-5763-8C85-A1A7-4CCA2396F828}"/>
              </a:ext>
            </a:extLst>
          </p:cNvPr>
          <p:cNvSpPr txBox="1"/>
          <p:nvPr/>
        </p:nvSpPr>
        <p:spPr>
          <a:xfrm>
            <a:off x="3679001" y="5560598"/>
            <a:ext cx="483399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2800" dirty="0">
                <a:solidFill>
                  <a:prstClr val="white"/>
                </a:solidFill>
                <a:latin typeface="Oswald" pitchFamily="2" charset="0"/>
              </a:rPr>
              <a:t>ХУУЛЬ НЬ 8 БҮЛЭГ, 27 ЗҮЙЛТЭЙ</a:t>
            </a:r>
            <a:r>
              <a:rPr kumimoji="0" lang="mn-MN" sz="2800" b="0" i="0" u="none" strike="noStrike" kern="1200" cap="none" spc="0" normalizeH="0" baseline="0" noProof="0" dirty="0">
                <a:ln>
                  <a:noFill/>
                </a:ln>
                <a:solidFill>
                  <a:prstClr val="white"/>
                </a:solidFill>
                <a:effectLst/>
                <a:uLnTx/>
                <a:uFillTx/>
                <a:latin typeface="Oswald" pitchFamily="2" charset="0"/>
                <a:ea typeface="+mn-ea"/>
                <a:cs typeface="+mn-cs"/>
              </a:rPr>
              <a:t> </a:t>
            </a:r>
          </a:p>
        </p:txBody>
      </p:sp>
      <p:sp>
        <p:nvSpPr>
          <p:cNvPr id="45" name="TextBox 44">
            <a:extLst>
              <a:ext uri="{FF2B5EF4-FFF2-40B4-BE49-F238E27FC236}">
                <a16:creationId xmlns:a16="http://schemas.microsoft.com/office/drawing/2014/main" id="{89587673-6AFA-41AA-B6CE-F1AF4863EFD6}"/>
              </a:ext>
            </a:extLst>
          </p:cNvPr>
          <p:cNvSpPr txBox="1"/>
          <p:nvPr/>
        </p:nvSpPr>
        <p:spPr>
          <a:xfrm>
            <a:off x="1846881" y="427950"/>
            <a:ext cx="6143028" cy="584775"/>
          </a:xfrm>
          <a:prstGeom prst="rect">
            <a:avLst/>
          </a:prstGeom>
          <a:noFill/>
          <a:ln>
            <a:noFill/>
          </a:ln>
        </p:spPr>
        <p:txBody>
          <a:bodyPr wrap="none" rtlCol="0">
            <a:spAutoFit/>
          </a:bodyPr>
          <a:lstStyle/>
          <a:p>
            <a:r>
              <a:rPr kumimoji="0" lang="mn-MN" sz="3200" b="0" i="0" u="none" strike="noStrike" kern="1200" cap="none" spc="0" normalizeH="0" baseline="0" noProof="0" dirty="0">
                <a:ln>
                  <a:noFill/>
                </a:ln>
                <a:solidFill>
                  <a:srgbClr val="5FFFFF"/>
                </a:solidFill>
                <a:effectLst/>
                <a:uLnTx/>
                <a:uFillTx/>
                <a:latin typeface="Oswald" pitchFamily="2" charset="0"/>
                <a:ea typeface="+mn-ea"/>
                <a:cs typeface="+mn-cs"/>
              </a:rPr>
              <a:t>ХУУЛИНД ОРСОН НЭМЭЛТ ӨӨРЧЛӨЛТ</a:t>
            </a:r>
            <a:endParaRPr kumimoji="0" lang="en-US" sz="3200" b="0" i="0" u="none" strike="noStrike" kern="1200" cap="none" spc="0" normalizeH="0" baseline="0" noProof="0" dirty="0">
              <a:ln>
                <a:noFill/>
              </a:ln>
              <a:solidFill>
                <a:srgbClr val="5FFFFF"/>
              </a:solidFill>
              <a:effectLst/>
              <a:uLnTx/>
              <a:uFillTx/>
              <a:latin typeface="Calibri"/>
              <a:ea typeface="+mn-ea"/>
              <a:cs typeface="+mn-cs"/>
            </a:endParaRPr>
          </a:p>
        </p:txBody>
      </p:sp>
    </p:spTree>
    <p:extLst>
      <p:ext uri="{BB962C8B-B14F-4D97-AF65-F5344CB8AC3E}">
        <p14:creationId xmlns:p14="http://schemas.microsoft.com/office/powerpoint/2010/main" val="362070461"/>
      </p:ext>
    </p:extLst>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p:transition spd="slow">
        <p:fade thruBlk="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How to Improve Transparency in Government | GovOS">
            <a:extLst>
              <a:ext uri="{FF2B5EF4-FFF2-40B4-BE49-F238E27FC236}">
                <a16:creationId xmlns:a16="http://schemas.microsoft.com/office/drawing/2014/main" id="{EDE88A90-BFBF-4294-9726-593E233291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7" t="142" r="18803" b="-97"/>
          <a:stretch/>
        </p:blipFill>
        <p:spPr bwMode="auto">
          <a:xfrm>
            <a:off x="0" y="0"/>
            <a:ext cx="1219493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B6DFDF7F-8A53-4A4F-BFD5-C74A74CC5C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100" y="2523708"/>
            <a:ext cx="3416690" cy="3344828"/>
          </a:xfrm>
          <a:prstGeom prst="rect">
            <a:avLst/>
          </a:prstGeom>
        </p:spPr>
      </p:pic>
      <p:sp>
        <p:nvSpPr>
          <p:cNvPr id="57" name="Rectangle 56">
            <a:extLst>
              <a:ext uri="{FF2B5EF4-FFF2-40B4-BE49-F238E27FC236}">
                <a16:creationId xmlns:a16="http://schemas.microsoft.com/office/drawing/2014/main" id="{0B519037-0763-4C2F-9530-362E8F345963}"/>
              </a:ext>
            </a:extLst>
          </p:cNvPr>
          <p:cNvSpPr/>
          <p:nvPr/>
        </p:nvSpPr>
        <p:spPr>
          <a:xfrm>
            <a:off x="-15798" y="-905292"/>
            <a:ext cx="12194810" cy="6857999"/>
          </a:xfrm>
          <a:prstGeom prst="rect">
            <a:avLst/>
          </a:prstGeom>
          <a:solidFill>
            <a:srgbClr val="040D1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id="{D873180A-3C5C-45FF-97E7-F74B4639031B}"/>
              </a:ext>
            </a:extLst>
          </p:cNvPr>
          <p:cNvSpPr txBox="1"/>
          <p:nvPr/>
        </p:nvSpPr>
        <p:spPr>
          <a:xfrm>
            <a:off x="1240367" y="702619"/>
            <a:ext cx="968248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2400" dirty="0">
                <a:solidFill>
                  <a:schemeClr val="bg2"/>
                </a:solidFill>
                <a:latin typeface="Arial" panose="020B0604020202020204" pitchFamily="34" charset="0"/>
                <a:cs typeface="Arial" panose="020B0604020202020204" pitchFamily="34" charset="0"/>
              </a:rPr>
              <a:t>Хуулиар тодорхойлсон зорилтыг хангах, хуулийг хэрэгжүүлэх хүрээнд 21 жилийн хугацаанд батлан гаргаж, дагаж мөрдөж буй баримт бичгүүд: </a:t>
            </a:r>
            <a:endParaRPr lang="en-US" sz="2400" b="1" dirty="0">
              <a:solidFill>
                <a:schemeClr val="bg2"/>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0F5F031E-38EC-4AC6-8B91-1E8C960294B5}"/>
              </a:ext>
            </a:extLst>
          </p:cNvPr>
          <p:cNvGrpSpPr/>
          <p:nvPr/>
        </p:nvGrpSpPr>
        <p:grpSpPr>
          <a:xfrm>
            <a:off x="238084" y="3293392"/>
            <a:ext cx="2050624" cy="1761543"/>
            <a:chOff x="2653813" y="3429103"/>
            <a:chExt cx="1783937" cy="1479849"/>
          </a:xfrm>
        </p:grpSpPr>
        <p:sp>
          <p:nvSpPr>
            <p:cNvPr id="4" name="TextBox 3">
              <a:extLst>
                <a:ext uri="{FF2B5EF4-FFF2-40B4-BE49-F238E27FC236}">
                  <a16:creationId xmlns:a16="http://schemas.microsoft.com/office/drawing/2014/main" id="{94BB207A-1A61-4C9B-A753-01F53767BD3C}"/>
                </a:ext>
              </a:extLst>
            </p:cNvPr>
            <p:cNvSpPr txBox="1"/>
            <p:nvPr/>
          </p:nvSpPr>
          <p:spPr>
            <a:xfrm>
              <a:off x="2653813" y="3429103"/>
              <a:ext cx="1387837" cy="930813"/>
            </a:xfrm>
            <a:prstGeom prst="rect">
              <a:avLst/>
            </a:prstGeom>
            <a:noFill/>
          </p:spPr>
          <p:txBody>
            <a:bodyPr wrap="none" rtlCol="0">
              <a:spAutoFit/>
            </a:bodyPr>
            <a:lstStyle/>
            <a:p>
              <a:pPr algn="ctr"/>
              <a:r>
                <a:rPr lang="mn-MN" sz="6600" b="1" dirty="0">
                  <a:solidFill>
                    <a:srgbClr val="5FFFFF"/>
                  </a:solidFill>
                  <a:latin typeface=" oswald"/>
                </a:rPr>
                <a:t>     1</a:t>
              </a:r>
              <a:endParaRPr lang="en-US" sz="5400" b="1" dirty="0">
                <a:solidFill>
                  <a:srgbClr val="5FFFFF"/>
                </a:solidFill>
                <a:latin typeface=" oswald"/>
              </a:endParaRPr>
            </a:p>
          </p:txBody>
        </p:sp>
        <p:sp>
          <p:nvSpPr>
            <p:cNvPr id="5" name="TextBox 4">
              <a:extLst>
                <a:ext uri="{FF2B5EF4-FFF2-40B4-BE49-F238E27FC236}">
                  <a16:creationId xmlns:a16="http://schemas.microsoft.com/office/drawing/2014/main" id="{4BF9E9E8-BA80-4D89-BF7C-01B4B86D50D4}"/>
                </a:ext>
              </a:extLst>
            </p:cNvPr>
            <p:cNvSpPr txBox="1"/>
            <p:nvPr/>
          </p:nvSpPr>
          <p:spPr>
            <a:xfrm>
              <a:off x="3116946" y="4365978"/>
              <a:ext cx="1320804" cy="542974"/>
            </a:xfrm>
            <a:prstGeom prst="rect">
              <a:avLst/>
            </a:prstGeom>
            <a:solidFill>
              <a:srgbClr val="5FFFFF"/>
            </a:solidFill>
          </p:spPr>
          <p:txBody>
            <a:bodyPr wrap="square" rtlCol="0">
              <a:spAutoFit/>
            </a:bodyPr>
            <a:lstStyle/>
            <a:p>
              <a:pPr algn="ctr"/>
              <a:r>
                <a:rPr lang="mn-MN" dirty="0">
                  <a:latin typeface=" oswald"/>
                </a:rPr>
                <a:t>Засгийн газрын тогтоол</a:t>
              </a:r>
              <a:endParaRPr lang="en-US" dirty="0">
                <a:latin typeface=" oswald"/>
              </a:endParaRPr>
            </a:p>
          </p:txBody>
        </p:sp>
      </p:grpSp>
      <p:sp>
        <p:nvSpPr>
          <p:cNvPr id="51" name="TextBox 50">
            <a:extLst>
              <a:ext uri="{FF2B5EF4-FFF2-40B4-BE49-F238E27FC236}">
                <a16:creationId xmlns:a16="http://schemas.microsoft.com/office/drawing/2014/main" id="{A96477DA-D63C-48B5-BDB3-5D7240DF696A}"/>
              </a:ext>
            </a:extLst>
          </p:cNvPr>
          <p:cNvSpPr txBox="1"/>
          <p:nvPr/>
        </p:nvSpPr>
        <p:spPr>
          <a:xfrm>
            <a:off x="3192161" y="3958796"/>
            <a:ext cx="1775340" cy="707886"/>
          </a:xfrm>
          <a:prstGeom prst="rect">
            <a:avLst/>
          </a:prstGeom>
          <a:solidFill>
            <a:schemeClr val="bg1"/>
          </a:solidFill>
        </p:spPr>
        <p:txBody>
          <a:bodyPr wrap="square" rtlCol="0">
            <a:spAutoFit/>
          </a:bodyPr>
          <a:lstStyle/>
          <a:p>
            <a:pPr algn="ctr"/>
            <a:r>
              <a:rPr lang="mn-MN" sz="4000" dirty="0">
                <a:latin typeface="Arial" panose="020B0604020202020204" pitchFamily="34" charset="0"/>
                <a:cs typeface="Arial" panose="020B0604020202020204" pitchFamily="34" charset="0"/>
              </a:rPr>
              <a:t>журам</a:t>
            </a:r>
            <a:endParaRPr lang="en-US" sz="4000"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921E33AE-27D3-4C27-9E1A-7ECA9D9D6FAC}"/>
              </a:ext>
            </a:extLst>
          </p:cNvPr>
          <p:cNvSpPr txBox="1"/>
          <p:nvPr/>
        </p:nvSpPr>
        <p:spPr>
          <a:xfrm>
            <a:off x="5671114" y="3661137"/>
            <a:ext cx="2641599" cy="707886"/>
          </a:xfrm>
          <a:prstGeom prst="rect">
            <a:avLst/>
          </a:prstGeom>
          <a:solidFill>
            <a:schemeClr val="bg1"/>
          </a:solidFill>
        </p:spPr>
        <p:txBody>
          <a:bodyPr wrap="square" rtlCol="0">
            <a:spAutoFit/>
          </a:bodyPr>
          <a:lstStyle/>
          <a:p>
            <a:pPr algn="ctr"/>
            <a:r>
              <a:rPr lang="mn-MN" sz="4000" dirty="0">
                <a:latin typeface="Arial" panose="020B0604020202020204" pitchFamily="34" charset="0"/>
                <a:cs typeface="Arial" panose="020B0604020202020204" pitchFamily="34" charset="0"/>
              </a:rPr>
              <a:t>Стандарт</a:t>
            </a:r>
            <a:endParaRPr lang="en-US" sz="4000"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24CBEE71-C51D-4C50-997B-C7325732AF0F}"/>
              </a:ext>
            </a:extLst>
          </p:cNvPr>
          <p:cNvSpPr txBox="1"/>
          <p:nvPr/>
        </p:nvSpPr>
        <p:spPr>
          <a:xfrm>
            <a:off x="8876206" y="3293392"/>
            <a:ext cx="2775976" cy="954107"/>
          </a:xfrm>
          <a:prstGeom prst="rect">
            <a:avLst/>
          </a:prstGeom>
          <a:solidFill>
            <a:schemeClr val="bg1"/>
          </a:solidFill>
        </p:spPr>
        <p:txBody>
          <a:bodyPr wrap="square" rtlCol="0">
            <a:spAutoFit/>
          </a:bodyPr>
          <a:lstStyle/>
          <a:p>
            <a:pPr algn="ctr"/>
            <a:r>
              <a:rPr lang="mn-MN" sz="2800" dirty="0">
                <a:latin typeface="Arial" panose="020B0604020202020204" pitchFamily="34" charset="0"/>
                <a:cs typeface="Arial" panose="020B0604020202020204" pitchFamily="34" charset="0"/>
              </a:rPr>
              <a:t>нөхцөл, шаардлага</a:t>
            </a:r>
            <a:endParaRPr lang="en-US" sz="28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C1BA0AA1-DC4F-4423-A064-6F01633B126B}"/>
              </a:ext>
            </a:extLst>
          </p:cNvPr>
          <p:cNvSpPr txBox="1"/>
          <p:nvPr/>
        </p:nvSpPr>
        <p:spPr>
          <a:xfrm>
            <a:off x="3601174" y="2765320"/>
            <a:ext cx="957313" cy="1107996"/>
          </a:xfrm>
          <a:prstGeom prst="rect">
            <a:avLst/>
          </a:prstGeom>
          <a:noFill/>
        </p:spPr>
        <p:txBody>
          <a:bodyPr wrap="none" rtlCol="0">
            <a:spAutoFit/>
          </a:bodyPr>
          <a:lstStyle/>
          <a:p>
            <a:r>
              <a:rPr lang="mn-MN" sz="6600" dirty="0">
                <a:solidFill>
                  <a:schemeClr val="bg1"/>
                </a:solidFill>
                <a:latin typeface=" oswald"/>
              </a:rPr>
              <a:t>10</a:t>
            </a:r>
            <a:endParaRPr lang="en-US" sz="3600" dirty="0">
              <a:solidFill>
                <a:schemeClr val="bg1"/>
              </a:solidFill>
              <a:latin typeface=" oswald"/>
            </a:endParaRPr>
          </a:p>
        </p:txBody>
      </p:sp>
      <p:sp>
        <p:nvSpPr>
          <p:cNvPr id="27" name="TextBox 26">
            <a:extLst>
              <a:ext uri="{FF2B5EF4-FFF2-40B4-BE49-F238E27FC236}">
                <a16:creationId xmlns:a16="http://schemas.microsoft.com/office/drawing/2014/main" id="{1AC98AC6-ACFC-42CB-BE94-AA01504230A0}"/>
              </a:ext>
            </a:extLst>
          </p:cNvPr>
          <p:cNvSpPr txBox="1"/>
          <p:nvPr/>
        </p:nvSpPr>
        <p:spPr>
          <a:xfrm>
            <a:off x="6595196" y="2523708"/>
            <a:ext cx="923651" cy="1107996"/>
          </a:xfrm>
          <a:prstGeom prst="rect">
            <a:avLst/>
          </a:prstGeom>
          <a:noFill/>
        </p:spPr>
        <p:txBody>
          <a:bodyPr wrap="none" rtlCol="0">
            <a:spAutoFit/>
          </a:bodyPr>
          <a:lstStyle/>
          <a:p>
            <a:r>
              <a:rPr lang="en-US" sz="6600" dirty="0">
                <a:solidFill>
                  <a:schemeClr val="bg1"/>
                </a:solidFill>
                <a:latin typeface=" oswald"/>
              </a:rPr>
              <a:t>13</a:t>
            </a:r>
            <a:endParaRPr lang="en-US" sz="3600" dirty="0">
              <a:solidFill>
                <a:schemeClr val="bg1"/>
              </a:solidFill>
              <a:latin typeface=" oswald"/>
            </a:endParaRPr>
          </a:p>
        </p:txBody>
      </p:sp>
      <p:sp>
        <p:nvSpPr>
          <p:cNvPr id="28" name="TextBox 27">
            <a:extLst>
              <a:ext uri="{FF2B5EF4-FFF2-40B4-BE49-F238E27FC236}">
                <a16:creationId xmlns:a16="http://schemas.microsoft.com/office/drawing/2014/main" id="{F5E24F32-D11A-400D-AA1D-AFDAB424DEA4}"/>
              </a:ext>
            </a:extLst>
          </p:cNvPr>
          <p:cNvSpPr txBox="1"/>
          <p:nvPr/>
        </p:nvSpPr>
        <p:spPr>
          <a:xfrm>
            <a:off x="9820587" y="2232446"/>
            <a:ext cx="514885" cy="923330"/>
          </a:xfrm>
          <a:prstGeom prst="rect">
            <a:avLst/>
          </a:prstGeom>
          <a:noFill/>
        </p:spPr>
        <p:txBody>
          <a:bodyPr wrap="none" rtlCol="0">
            <a:spAutoFit/>
          </a:bodyPr>
          <a:lstStyle/>
          <a:p>
            <a:r>
              <a:rPr lang="en-US" sz="5400" dirty="0">
                <a:solidFill>
                  <a:schemeClr val="bg1"/>
                </a:solidFill>
                <a:latin typeface=" oswald"/>
              </a:rPr>
              <a:t>2</a:t>
            </a:r>
            <a:endParaRPr lang="en-US" sz="3600" dirty="0">
              <a:solidFill>
                <a:schemeClr val="bg1"/>
              </a:solidFill>
              <a:latin typeface=" oswald"/>
            </a:endParaRPr>
          </a:p>
        </p:txBody>
      </p:sp>
    </p:spTree>
    <p:extLst>
      <p:ext uri="{BB962C8B-B14F-4D97-AF65-F5344CB8AC3E}">
        <p14:creationId xmlns:p14="http://schemas.microsoft.com/office/powerpoint/2010/main" val="3914824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How to Improve Transparency in Government | GovOS">
            <a:extLst>
              <a:ext uri="{FF2B5EF4-FFF2-40B4-BE49-F238E27FC236}">
                <a16:creationId xmlns:a16="http://schemas.microsoft.com/office/drawing/2014/main" id="{EDE88A90-BFBF-4294-9726-593E233291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7" t="142" r="18803" b="-97"/>
          <a:stretch/>
        </p:blipFill>
        <p:spPr bwMode="auto">
          <a:xfrm>
            <a:off x="0" y="0"/>
            <a:ext cx="1219493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B6DFDF7F-8A53-4A4F-BFD5-C74A74CC5C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2100" y="2523708"/>
            <a:ext cx="3416690" cy="3344828"/>
          </a:xfrm>
          <a:prstGeom prst="rect">
            <a:avLst/>
          </a:prstGeom>
        </p:spPr>
      </p:pic>
      <p:sp>
        <p:nvSpPr>
          <p:cNvPr id="57" name="Rectangle 56">
            <a:extLst>
              <a:ext uri="{FF2B5EF4-FFF2-40B4-BE49-F238E27FC236}">
                <a16:creationId xmlns:a16="http://schemas.microsoft.com/office/drawing/2014/main" id="{0B519037-0763-4C2F-9530-362E8F345963}"/>
              </a:ext>
            </a:extLst>
          </p:cNvPr>
          <p:cNvSpPr/>
          <p:nvPr/>
        </p:nvSpPr>
        <p:spPr>
          <a:xfrm>
            <a:off x="0" y="0"/>
            <a:ext cx="12194810" cy="6857999"/>
          </a:xfrm>
          <a:prstGeom prst="rect">
            <a:avLst/>
          </a:prstGeom>
          <a:solidFill>
            <a:srgbClr val="040D1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921E33AE-27D3-4C27-9E1A-7ECA9D9D6FAC}"/>
              </a:ext>
            </a:extLst>
          </p:cNvPr>
          <p:cNvSpPr txBox="1"/>
          <p:nvPr/>
        </p:nvSpPr>
        <p:spPr>
          <a:xfrm>
            <a:off x="986229" y="1785043"/>
            <a:ext cx="11135360" cy="1477328"/>
          </a:xfrm>
          <a:prstGeom prst="rect">
            <a:avLst/>
          </a:prstGeom>
          <a:solidFill>
            <a:schemeClr val="bg1"/>
          </a:solidFill>
        </p:spPr>
        <p:txBody>
          <a:bodyPr wrap="square" rtlCol="0">
            <a:spAutoFit/>
          </a:bodyPr>
          <a:lstStyle/>
          <a:p>
            <a:pPr algn="just"/>
            <a:r>
              <a:rPr lang="mn-MN" dirty="0">
                <a:latin typeface="Arial" panose="020B0604020202020204" pitchFamily="34" charset="0"/>
                <a:cs typeface="Arial" panose="020B0604020202020204" pitchFamily="34" charset="0"/>
              </a:rPr>
              <a:t>Шуудангийн тухай хууль нь 2003 онд батлагдсан хэдий ч тухайн цаг үеийн ерөнхийлөн тодорхойлсон зорилт, үзэл баримтлалтын хүрээнд тус хууль хэрэгжсэн ч өөрчлөгдөн шинэчлэгдэж буй салбарын хэрэгцээ, шаардлагыг Шуудангийн тухай хууль хангаж чадахгүй нөхцөл байдалд хүрснийг ШУУДАНГИЙН ТУХАЙ ХУУЛИЙН ХЭРЭГЖИЛТИЙН ҮР ДАГАВАРТ ХИЙСЭН ҮНЭЛГЭЭНИЙ ТАЙЛАНД ТОДОРХОЙ ХАРАГДАЖ БАЙНА. </a:t>
            </a:r>
            <a:endParaRPr lang="en-US"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2E4779A-8613-A0C5-553F-7B2F197091C6}"/>
              </a:ext>
            </a:extLst>
          </p:cNvPr>
          <p:cNvSpPr txBox="1"/>
          <p:nvPr/>
        </p:nvSpPr>
        <p:spPr>
          <a:xfrm>
            <a:off x="478229" y="3400871"/>
            <a:ext cx="11643360" cy="1200329"/>
          </a:xfrm>
          <a:prstGeom prst="rect">
            <a:avLst/>
          </a:prstGeom>
          <a:solidFill>
            <a:schemeClr val="bg1"/>
          </a:solidFill>
        </p:spPr>
        <p:txBody>
          <a:bodyPr wrap="square" rtlCol="0">
            <a:spAutoFit/>
          </a:bodyPr>
          <a:lstStyle/>
          <a:p>
            <a:pPr algn="just"/>
            <a:r>
              <a:rPr lang="mn-MN" dirty="0">
                <a:latin typeface="Arial" panose="020B0604020202020204" pitchFamily="34" charset="0"/>
                <a:cs typeface="Arial" panose="020B0604020202020204" pitchFamily="34" charset="0"/>
              </a:rPr>
              <a:t>Бусад орны Шуудангийн тухай хууль, Шуудангийн үйлчилгээний тухай хуулиудын харьцуулалтаас үзэхэд хэдийгээр манай улсын Шуудангийн тухай хуульд нийт </a:t>
            </a:r>
            <a:r>
              <a:rPr lang="en-US" dirty="0">
                <a:latin typeface="Arial" panose="020B0604020202020204" pitchFamily="34" charset="0"/>
                <a:cs typeface="Arial" panose="020B0604020202020204" pitchFamily="34" charset="0"/>
              </a:rPr>
              <a:t>7</a:t>
            </a:r>
            <a:r>
              <a:rPr lang="mn-MN" dirty="0">
                <a:latin typeface="Arial" panose="020B0604020202020204" pitchFamily="34" charset="0"/>
                <a:cs typeface="Arial" panose="020B0604020202020204" pitchFamily="34" charset="0"/>
              </a:rPr>
              <a:t> удаагийн нэмэлт, өөрчлөлт орсон ч цаг үеийнхээ шаардлагыг хангаж чадахгүйн дээр Монгол Улстай ижил хөгжиж буй статустай орнуудын холбогдох эрх зүйн зохицуулалттай харьцуулахад зохицуулагдаагүй орхигдсон харилцаа цөөнгүй байна</a:t>
            </a:r>
            <a:endParaRPr lang="en-US"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9DBDDD0-4E52-F386-CE24-03B67C5428F6}"/>
              </a:ext>
            </a:extLst>
          </p:cNvPr>
          <p:cNvSpPr txBox="1"/>
          <p:nvPr/>
        </p:nvSpPr>
        <p:spPr>
          <a:xfrm>
            <a:off x="53340" y="4711257"/>
            <a:ext cx="12085320" cy="1477328"/>
          </a:xfrm>
          <a:prstGeom prst="rect">
            <a:avLst/>
          </a:prstGeom>
          <a:solidFill>
            <a:schemeClr val="bg1"/>
          </a:solidFill>
        </p:spPr>
        <p:txBody>
          <a:bodyPr wrap="square" rtlCol="0">
            <a:spAutoFit/>
          </a:bodyPr>
          <a:lstStyle/>
          <a:p>
            <a:pPr algn="just"/>
            <a:r>
              <a:rPr lang="mn-MN" dirty="0">
                <a:latin typeface="Arial" panose="020B0604020202020204" pitchFamily="34" charset="0"/>
                <a:cs typeface="Arial" panose="020B0604020202020204" pitchFamily="34" charset="0"/>
              </a:rPr>
              <a:t>Хууль зүйн техник, бичилтийн хувьд хуулийн зүйл, хэсэг, заалтыг ерөнхий байдлаар томьёолох нь дараах асуудал үүсгэдэг:</a:t>
            </a:r>
          </a:p>
          <a:p>
            <a:pPr algn="just"/>
            <a:r>
              <a:rPr lang="mn-MN" dirty="0">
                <a:latin typeface="Arial" panose="020B0604020202020204" pitchFamily="34" charset="0"/>
                <a:cs typeface="Arial" panose="020B0604020202020204" pitchFamily="34" charset="0"/>
              </a:rPr>
              <a:t>•   Хуулийн үзэл баримтлал алдагдах; </a:t>
            </a:r>
          </a:p>
          <a:p>
            <a:pPr algn="just"/>
            <a:r>
              <a:rPr lang="mn-MN" dirty="0">
                <a:latin typeface="Arial" panose="020B0604020202020204" pitchFamily="34" charset="0"/>
                <a:cs typeface="Arial" panose="020B0604020202020204" pitchFamily="34" charset="0"/>
              </a:rPr>
              <a:t>• Хуулийг хэрэгжүүлэхээр нарийвчлан гаргасан дүрэм, журам нь хуулийн хуулийн зохицуулалтаас давах зэрэг сөрөг тал байдаг тул Шуудангийн тухай хуулийн шинэчлэн найруулах практик хэрэгцээ, шаардлага үүссэн.  </a:t>
            </a:r>
            <a:endParaRPr lang="en-US"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C4691D82-7BB7-C569-1D8F-530E09C75B6B}"/>
              </a:ext>
            </a:extLst>
          </p:cNvPr>
          <p:cNvSpPr/>
          <p:nvPr/>
        </p:nvSpPr>
        <p:spPr>
          <a:xfrm>
            <a:off x="2085340" y="575649"/>
            <a:ext cx="8127999" cy="853955"/>
          </a:xfrm>
          <a:prstGeom prst="rect">
            <a:avLst/>
          </a:prstGeom>
          <a:solidFill>
            <a:srgbClr val="5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solidFill>
                  <a:schemeClr val="tx1"/>
                </a:solidFill>
                <a:latin typeface="Arial" panose="020B0604020202020204" pitchFamily="34" charset="0"/>
                <a:cs typeface="Arial" panose="020B0604020202020204" pitchFamily="34" charset="0"/>
              </a:rPr>
              <a:t>Шуудангийн тухай хуулийг шинэчлэх, өөрчлөх хэрэгцээ шаардлага </a:t>
            </a:r>
            <a:endParaRPr lang="en-US"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1656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How to Improve Transparency in Government | GovOS">
            <a:extLst>
              <a:ext uri="{FF2B5EF4-FFF2-40B4-BE49-F238E27FC236}">
                <a16:creationId xmlns:a16="http://schemas.microsoft.com/office/drawing/2014/main" id="{EDE88A90-BFBF-4294-9726-593E233291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7" t="142" r="18803" b="-97"/>
          <a:stretch/>
        </p:blipFill>
        <p:spPr bwMode="auto">
          <a:xfrm>
            <a:off x="0" y="0"/>
            <a:ext cx="1219493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B6DFDF7F-8A53-4A4F-BFD5-C74A74CC5C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955" y="2759234"/>
            <a:ext cx="3416690" cy="3344828"/>
          </a:xfrm>
          <a:prstGeom prst="rect">
            <a:avLst/>
          </a:prstGeom>
        </p:spPr>
      </p:pic>
      <p:sp>
        <p:nvSpPr>
          <p:cNvPr id="57" name="Rectangle 56">
            <a:extLst>
              <a:ext uri="{FF2B5EF4-FFF2-40B4-BE49-F238E27FC236}">
                <a16:creationId xmlns:a16="http://schemas.microsoft.com/office/drawing/2014/main" id="{0B519037-0763-4C2F-9530-362E8F345963}"/>
              </a:ext>
            </a:extLst>
          </p:cNvPr>
          <p:cNvSpPr/>
          <p:nvPr/>
        </p:nvSpPr>
        <p:spPr>
          <a:xfrm>
            <a:off x="0" y="31200"/>
            <a:ext cx="12192000" cy="6826800"/>
          </a:xfrm>
          <a:prstGeom prst="rect">
            <a:avLst/>
          </a:prstGeom>
          <a:solidFill>
            <a:srgbClr val="040D1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id="{D873180A-3C5C-45FF-97E7-F74B4639031B}"/>
              </a:ext>
            </a:extLst>
          </p:cNvPr>
          <p:cNvSpPr txBox="1"/>
          <p:nvPr/>
        </p:nvSpPr>
        <p:spPr>
          <a:xfrm>
            <a:off x="2212823" y="799612"/>
            <a:ext cx="1118434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mn-MN" sz="3200" dirty="0">
                <a:solidFill>
                  <a:srgbClr val="5FFFFF"/>
                </a:solidFill>
                <a:latin typeface=" oswald"/>
              </a:rPr>
              <a:t>Ижил төстэй улс орнуудын шуудангийн хууль</a:t>
            </a:r>
          </a:p>
        </p:txBody>
      </p:sp>
      <p:sp>
        <p:nvSpPr>
          <p:cNvPr id="23" name="Rectangle 22">
            <a:extLst>
              <a:ext uri="{FF2B5EF4-FFF2-40B4-BE49-F238E27FC236}">
                <a16:creationId xmlns:a16="http://schemas.microsoft.com/office/drawing/2014/main" id="{D9A950B0-3C4C-4532-8A79-4D3F5FF7B254}"/>
              </a:ext>
            </a:extLst>
          </p:cNvPr>
          <p:cNvSpPr/>
          <p:nvPr/>
        </p:nvSpPr>
        <p:spPr>
          <a:xfrm>
            <a:off x="44428" y="2147855"/>
            <a:ext cx="2717522" cy="1914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solidFill>
                  <a:schemeClr val="tx1"/>
                </a:solidFill>
                <a:latin typeface="Arial" panose="020B0604020202020204" pitchFamily="34" charset="0"/>
                <a:cs typeface="Arial" panose="020B0604020202020204" pitchFamily="34" charset="0"/>
              </a:rPr>
              <a:t>Эстонийн</a:t>
            </a:r>
            <a:r>
              <a:rPr lang="mn-MN" dirty="0">
                <a:solidFill>
                  <a:schemeClr val="tx1"/>
                </a:solidFill>
                <a:latin typeface="Arial" panose="020B0604020202020204" pitchFamily="34" charset="0"/>
                <a:cs typeface="Arial" panose="020B0604020202020204" pitchFamily="34" charset="0"/>
              </a:rPr>
              <a:t> Шуудангийн тухай хууль</a:t>
            </a:r>
          </a:p>
          <a:p>
            <a:pPr algn="ctr"/>
            <a:r>
              <a:rPr lang="mn-MN" dirty="0">
                <a:solidFill>
                  <a:schemeClr val="tx1"/>
                </a:solidFill>
                <a:latin typeface="Arial" panose="020B0604020202020204" pitchFamily="34" charset="0"/>
                <a:cs typeface="Arial" panose="020B0604020202020204" pitchFamily="34" charset="0"/>
              </a:rPr>
              <a:t>7 бүлэг, 56 зүйл  </a:t>
            </a:r>
            <a:endParaRPr lang="en-US" dirty="0">
              <a:solidFill>
                <a:schemeClr val="tx1"/>
              </a:solidFill>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19206973-20D1-4DA7-A28F-3171C976EF3C}"/>
              </a:ext>
            </a:extLst>
          </p:cNvPr>
          <p:cNvSpPr/>
          <p:nvPr/>
        </p:nvSpPr>
        <p:spPr>
          <a:xfrm>
            <a:off x="3087965" y="2126183"/>
            <a:ext cx="2637689" cy="193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K</a:t>
            </a:r>
            <a:r>
              <a:rPr lang="mn-MN" b="1" dirty="0">
                <a:solidFill>
                  <a:schemeClr val="tx1"/>
                </a:solidFill>
                <a:latin typeface="Arial" panose="020B0604020202020204" pitchFamily="34" charset="0"/>
                <a:cs typeface="Arial" panose="020B0604020202020204" pitchFamily="34" charset="0"/>
              </a:rPr>
              <a:t>азахстаны </a:t>
            </a:r>
            <a:r>
              <a:rPr lang="mn-MN" dirty="0">
                <a:solidFill>
                  <a:schemeClr val="tx1"/>
                </a:solidFill>
                <a:latin typeface="Arial" panose="020B0604020202020204" pitchFamily="34" charset="0"/>
                <a:cs typeface="Arial" panose="020B0604020202020204" pitchFamily="34" charset="0"/>
              </a:rPr>
              <a:t>Шуудангийн тухай хууль </a:t>
            </a:r>
            <a:r>
              <a:rPr lang="en-US" dirty="0">
                <a:solidFill>
                  <a:schemeClr val="tx1"/>
                </a:solidFill>
                <a:latin typeface="Arial" panose="020B0604020202020204" pitchFamily="34" charset="0"/>
                <a:cs typeface="Arial" panose="020B0604020202020204" pitchFamily="34" charset="0"/>
              </a:rPr>
              <a:t>2016 </a:t>
            </a:r>
            <a:r>
              <a:rPr lang="mn-MN" dirty="0">
                <a:solidFill>
                  <a:schemeClr val="tx1"/>
                </a:solidFill>
                <a:latin typeface="Arial" panose="020B0604020202020204" pitchFamily="34" charset="0"/>
                <a:cs typeface="Arial" panose="020B0604020202020204" pitchFamily="34" charset="0"/>
              </a:rPr>
              <a:t>онд баталсан</a:t>
            </a:r>
            <a:endParaRPr lang="en-US" dirty="0">
              <a:solidFill>
                <a:schemeClr val="tx1"/>
              </a:solidFill>
              <a:latin typeface="Arial" panose="020B0604020202020204" pitchFamily="34" charset="0"/>
              <a:cs typeface="Arial" panose="020B0604020202020204" pitchFamily="34" charset="0"/>
            </a:endParaRPr>
          </a:p>
          <a:p>
            <a:pPr algn="ctr"/>
            <a:r>
              <a:rPr lang="mn-MN" dirty="0">
                <a:solidFill>
                  <a:schemeClr val="tx1"/>
                </a:solidFill>
                <a:latin typeface="Arial" panose="020B0604020202020204" pitchFamily="34" charset="0"/>
                <a:cs typeface="Arial" panose="020B0604020202020204" pitchFamily="34" charset="0"/>
              </a:rPr>
              <a:t> </a:t>
            </a:r>
          </a:p>
          <a:p>
            <a:pPr algn="ctr"/>
            <a:r>
              <a:rPr lang="mn-MN" dirty="0">
                <a:solidFill>
                  <a:schemeClr val="tx1"/>
                </a:solidFill>
                <a:latin typeface="Arial" panose="020B0604020202020204" pitchFamily="34" charset="0"/>
                <a:cs typeface="Arial" panose="020B0604020202020204" pitchFamily="34" charset="0"/>
              </a:rPr>
              <a:t>8 бүлэг, 46 зүйл </a:t>
            </a:r>
            <a:endParaRPr lang="en-US" dirty="0">
              <a:solidFill>
                <a:schemeClr val="tx1"/>
              </a:solidFill>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76316B10-1A02-4DD6-BBA5-7C69253544DE}"/>
              </a:ext>
            </a:extLst>
          </p:cNvPr>
          <p:cNvSpPr/>
          <p:nvPr/>
        </p:nvSpPr>
        <p:spPr>
          <a:xfrm>
            <a:off x="5933440" y="2126183"/>
            <a:ext cx="2759205" cy="1949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solidFill>
                  <a:schemeClr val="tx1"/>
                </a:solidFill>
                <a:latin typeface="Arial" panose="020B0604020202020204" pitchFamily="34" charset="0"/>
                <a:cs typeface="Arial" panose="020B0604020202020204" pitchFamily="34" charset="0"/>
              </a:rPr>
              <a:t>Сербийн</a:t>
            </a:r>
            <a:r>
              <a:rPr lang="mn-MN" dirty="0">
                <a:solidFill>
                  <a:schemeClr val="tx1"/>
                </a:solidFill>
                <a:latin typeface="Arial" panose="020B0604020202020204" pitchFamily="34" charset="0"/>
                <a:cs typeface="Arial" panose="020B0604020202020204" pitchFamily="34" charset="0"/>
              </a:rPr>
              <a:t> Шуудангийн үйлчилгээний тухай хууль </a:t>
            </a:r>
            <a:r>
              <a:rPr lang="en-US" dirty="0">
                <a:solidFill>
                  <a:schemeClr val="tx1"/>
                </a:solidFill>
                <a:latin typeface="Arial" panose="020B0604020202020204" pitchFamily="34" charset="0"/>
                <a:cs typeface="Arial" panose="020B0604020202020204" pitchFamily="34" charset="0"/>
              </a:rPr>
              <a:t>2019 </a:t>
            </a:r>
            <a:r>
              <a:rPr lang="mn-MN" dirty="0">
                <a:solidFill>
                  <a:schemeClr val="tx1"/>
                </a:solidFill>
                <a:latin typeface="Arial" panose="020B0604020202020204" pitchFamily="34" charset="0"/>
                <a:cs typeface="Arial" panose="020B0604020202020204" pitchFamily="34" charset="0"/>
              </a:rPr>
              <a:t>онд баталсан</a:t>
            </a:r>
            <a:endParaRPr lang="en-US" dirty="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r>
              <a:rPr lang="mn-MN" dirty="0">
                <a:solidFill>
                  <a:schemeClr val="tx1"/>
                </a:solidFill>
                <a:latin typeface="Arial" panose="020B0604020202020204" pitchFamily="34" charset="0"/>
                <a:cs typeface="Arial" panose="020B0604020202020204" pitchFamily="34" charset="0"/>
              </a:rPr>
              <a:t>11 бүлэг, 111 зүйл </a:t>
            </a:r>
            <a:endParaRPr lang="en-US" dirty="0">
              <a:solidFill>
                <a:schemeClr val="tx1"/>
              </a:solidFill>
              <a:latin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65036BCE-0C4F-44E8-83F4-CB2594902F71}"/>
              </a:ext>
            </a:extLst>
          </p:cNvPr>
          <p:cNvSpPr/>
          <p:nvPr/>
        </p:nvSpPr>
        <p:spPr>
          <a:xfrm>
            <a:off x="9018660" y="2147854"/>
            <a:ext cx="2965555" cy="1914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solidFill>
                  <a:schemeClr val="tx1"/>
                </a:solidFill>
                <a:latin typeface="Arial" panose="020B0604020202020204" pitchFamily="34" charset="0"/>
                <a:cs typeface="Arial" panose="020B0604020202020204" pitchFamily="34" charset="0"/>
              </a:rPr>
              <a:t>Латвийн</a:t>
            </a:r>
            <a:r>
              <a:rPr lang="mn-MN" dirty="0">
                <a:solidFill>
                  <a:schemeClr val="tx1"/>
                </a:solidFill>
                <a:latin typeface="Arial" panose="020B0604020202020204" pitchFamily="34" charset="0"/>
                <a:cs typeface="Arial" panose="020B0604020202020204" pitchFamily="34" charset="0"/>
              </a:rPr>
              <a:t> Шуудангийн тухай хууль </a:t>
            </a:r>
            <a:r>
              <a:rPr lang="en-US" dirty="0">
                <a:solidFill>
                  <a:schemeClr val="tx1"/>
                </a:solidFill>
                <a:latin typeface="Arial" panose="020B0604020202020204" pitchFamily="34" charset="0"/>
                <a:cs typeface="Arial" panose="020B0604020202020204" pitchFamily="34" charset="0"/>
              </a:rPr>
              <a:t>2023 </a:t>
            </a:r>
            <a:r>
              <a:rPr lang="mn-MN" dirty="0">
                <a:solidFill>
                  <a:schemeClr val="tx1"/>
                </a:solidFill>
                <a:latin typeface="Arial" panose="020B0604020202020204" pitchFamily="34" charset="0"/>
                <a:cs typeface="Arial" panose="020B0604020202020204" pitchFamily="34" charset="0"/>
              </a:rPr>
              <a:t>онд сүүлийн нэмэлт, өөрчлөлт орсон </a:t>
            </a:r>
            <a:endParaRPr lang="en-US" dirty="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r>
              <a:rPr lang="mn-MN" dirty="0">
                <a:solidFill>
                  <a:schemeClr val="tx1"/>
                </a:solidFill>
                <a:latin typeface="Arial" panose="020B0604020202020204" pitchFamily="34" charset="0"/>
                <a:cs typeface="Arial" panose="020B0604020202020204" pitchFamily="34" charset="0"/>
              </a:rPr>
              <a:t>14 бүлэг, 58 зүйл </a:t>
            </a:r>
            <a:endParaRPr lang="en-US" dirty="0">
              <a:solidFill>
                <a:schemeClr val="tx1"/>
              </a:solidFill>
              <a:latin typeface="Arial" panose="020B0604020202020204" pitchFamily="34" charset="0"/>
              <a:cs typeface="Arial" panose="020B0604020202020204" pitchFamily="34" charset="0"/>
            </a:endParaRPr>
          </a:p>
        </p:txBody>
      </p:sp>
      <p:sp>
        <p:nvSpPr>
          <p:cNvPr id="73" name="Rectangle: Rounded Corners 72">
            <a:extLst>
              <a:ext uri="{FF2B5EF4-FFF2-40B4-BE49-F238E27FC236}">
                <a16:creationId xmlns:a16="http://schemas.microsoft.com/office/drawing/2014/main" id="{868C59ED-FE23-44EC-A98E-27304023D910}"/>
              </a:ext>
            </a:extLst>
          </p:cNvPr>
          <p:cNvSpPr/>
          <p:nvPr/>
        </p:nvSpPr>
        <p:spPr>
          <a:xfrm>
            <a:off x="3294715" y="4604264"/>
            <a:ext cx="449198" cy="4131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Rounded Corners 75">
            <a:extLst>
              <a:ext uri="{FF2B5EF4-FFF2-40B4-BE49-F238E27FC236}">
                <a16:creationId xmlns:a16="http://schemas.microsoft.com/office/drawing/2014/main" id="{C91921F2-3CD7-4128-9E1F-92DBB4E15AAD}"/>
              </a:ext>
            </a:extLst>
          </p:cNvPr>
          <p:cNvSpPr/>
          <p:nvPr/>
        </p:nvSpPr>
        <p:spPr>
          <a:xfrm>
            <a:off x="6688446" y="4605739"/>
            <a:ext cx="449198" cy="4131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Rounded Corners 78">
            <a:extLst>
              <a:ext uri="{FF2B5EF4-FFF2-40B4-BE49-F238E27FC236}">
                <a16:creationId xmlns:a16="http://schemas.microsoft.com/office/drawing/2014/main" id="{9755E54B-7156-4E6D-BE00-91A0B3736E48}"/>
              </a:ext>
            </a:extLst>
          </p:cNvPr>
          <p:cNvSpPr/>
          <p:nvPr/>
        </p:nvSpPr>
        <p:spPr>
          <a:xfrm>
            <a:off x="11809391" y="4609574"/>
            <a:ext cx="449198" cy="4131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6577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How to Improve Transparency in Government | GovOS">
            <a:extLst>
              <a:ext uri="{FF2B5EF4-FFF2-40B4-BE49-F238E27FC236}">
                <a16:creationId xmlns:a16="http://schemas.microsoft.com/office/drawing/2014/main" id="{EDE88A90-BFBF-4294-9726-593E233291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7" t="142" r="18803" b="-97"/>
          <a:stretch/>
        </p:blipFill>
        <p:spPr bwMode="auto">
          <a:xfrm>
            <a:off x="0" y="0"/>
            <a:ext cx="1219493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B6DFDF7F-8A53-4A4F-BFD5-C74A74CC5C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955" y="2759234"/>
            <a:ext cx="3416690" cy="3344828"/>
          </a:xfrm>
          <a:prstGeom prst="rect">
            <a:avLst/>
          </a:prstGeom>
        </p:spPr>
      </p:pic>
      <p:sp>
        <p:nvSpPr>
          <p:cNvPr id="57" name="Rectangle 56">
            <a:extLst>
              <a:ext uri="{FF2B5EF4-FFF2-40B4-BE49-F238E27FC236}">
                <a16:creationId xmlns:a16="http://schemas.microsoft.com/office/drawing/2014/main" id="{0B519037-0763-4C2F-9530-362E8F345963}"/>
              </a:ext>
            </a:extLst>
          </p:cNvPr>
          <p:cNvSpPr/>
          <p:nvPr/>
        </p:nvSpPr>
        <p:spPr>
          <a:xfrm>
            <a:off x="0" y="0"/>
            <a:ext cx="12194810" cy="6857999"/>
          </a:xfrm>
          <a:prstGeom prst="rect">
            <a:avLst/>
          </a:prstGeom>
          <a:solidFill>
            <a:srgbClr val="040D1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id="{D873180A-3C5C-45FF-97E7-F74B4639031B}"/>
              </a:ext>
            </a:extLst>
          </p:cNvPr>
          <p:cNvSpPr txBox="1"/>
          <p:nvPr/>
        </p:nvSpPr>
        <p:spPr>
          <a:xfrm>
            <a:off x="1074249" y="461548"/>
            <a:ext cx="1118434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mn-MN" sz="3200" dirty="0">
                <a:solidFill>
                  <a:srgbClr val="5FFFFF"/>
                </a:solidFill>
                <a:latin typeface=" oswald"/>
              </a:rPr>
              <a:t>Бусад улс орнуудын шуудангийн хуультай харьцуулан үзэхэд</a:t>
            </a:r>
          </a:p>
        </p:txBody>
      </p:sp>
      <p:sp>
        <p:nvSpPr>
          <p:cNvPr id="36" name="Rectangle 35">
            <a:extLst>
              <a:ext uri="{FF2B5EF4-FFF2-40B4-BE49-F238E27FC236}">
                <a16:creationId xmlns:a16="http://schemas.microsoft.com/office/drawing/2014/main" id="{7D959A16-546E-4714-A201-56190DFB0508}"/>
              </a:ext>
            </a:extLst>
          </p:cNvPr>
          <p:cNvSpPr/>
          <p:nvPr/>
        </p:nvSpPr>
        <p:spPr>
          <a:xfrm>
            <a:off x="1189927" y="1097280"/>
            <a:ext cx="10457528" cy="3344828"/>
          </a:xfrm>
          <a:custGeom>
            <a:avLst/>
            <a:gdLst>
              <a:gd name="connsiteX0" fmla="*/ 0 w 3416690"/>
              <a:gd name="connsiteY0" fmla="*/ 0 h 2392255"/>
              <a:gd name="connsiteX1" fmla="*/ 3416690 w 3416690"/>
              <a:gd name="connsiteY1" fmla="*/ 0 h 2392255"/>
              <a:gd name="connsiteX2" fmla="*/ 3416690 w 3416690"/>
              <a:gd name="connsiteY2" fmla="*/ 2392255 h 2392255"/>
              <a:gd name="connsiteX3" fmla="*/ 0 w 3416690"/>
              <a:gd name="connsiteY3" fmla="*/ 2392255 h 2392255"/>
              <a:gd name="connsiteX4" fmla="*/ 0 w 3416690"/>
              <a:gd name="connsiteY4" fmla="*/ 0 h 2392255"/>
              <a:gd name="connsiteX0" fmla="*/ 0 w 3420102"/>
              <a:gd name="connsiteY0" fmla="*/ 614149 h 2392255"/>
              <a:gd name="connsiteX1" fmla="*/ 3420102 w 3420102"/>
              <a:gd name="connsiteY1" fmla="*/ 0 h 2392255"/>
              <a:gd name="connsiteX2" fmla="*/ 3420102 w 3420102"/>
              <a:gd name="connsiteY2" fmla="*/ 2392255 h 2392255"/>
              <a:gd name="connsiteX3" fmla="*/ 3412 w 3420102"/>
              <a:gd name="connsiteY3" fmla="*/ 2392255 h 2392255"/>
              <a:gd name="connsiteX4" fmla="*/ 0 w 3420102"/>
              <a:gd name="connsiteY4" fmla="*/ 614149 h 2392255"/>
              <a:gd name="connsiteX0" fmla="*/ 687 w 3416979"/>
              <a:gd name="connsiteY0" fmla="*/ 564619 h 2392255"/>
              <a:gd name="connsiteX1" fmla="*/ 3416979 w 3416979"/>
              <a:gd name="connsiteY1" fmla="*/ 0 h 2392255"/>
              <a:gd name="connsiteX2" fmla="*/ 3416979 w 3416979"/>
              <a:gd name="connsiteY2" fmla="*/ 2392255 h 2392255"/>
              <a:gd name="connsiteX3" fmla="*/ 289 w 3416979"/>
              <a:gd name="connsiteY3" fmla="*/ 2392255 h 2392255"/>
              <a:gd name="connsiteX4" fmla="*/ 687 w 3416979"/>
              <a:gd name="connsiteY4" fmla="*/ 564619 h 2392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6979" h="2392255">
                <a:moveTo>
                  <a:pt x="687" y="564619"/>
                </a:moveTo>
                <a:lnTo>
                  <a:pt x="3416979" y="0"/>
                </a:lnTo>
                <a:lnTo>
                  <a:pt x="3416979" y="2392255"/>
                </a:lnTo>
                <a:lnTo>
                  <a:pt x="289" y="2392255"/>
                </a:lnTo>
                <a:cubicBezTo>
                  <a:pt x="-848" y="1799553"/>
                  <a:pt x="1824" y="1157321"/>
                  <a:pt x="687" y="564619"/>
                </a:cubicBezTo>
                <a:close/>
              </a:path>
            </a:pathLst>
          </a:custGeom>
          <a:gradFill>
            <a:gsLst>
              <a:gs pos="32000">
                <a:srgbClr val="5FFFFF"/>
              </a:gs>
              <a:gs pos="0">
                <a:srgbClr val="008582"/>
              </a:gs>
              <a:gs pos="0">
                <a:srgbClr val="5FFFFF"/>
              </a:gs>
              <a:gs pos="0">
                <a:srgbClr val="5FFFFF">
                  <a:alpha val="20000"/>
                </a:srgbClr>
              </a:gs>
              <a:gs pos="100000">
                <a:srgbClr val="5FFFFF">
                  <a:alpha val="20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mn-MN" sz="2000" b="1" dirty="0">
              <a:solidFill>
                <a:schemeClr val="tx1"/>
              </a:solidFill>
              <a:latin typeface="Arial" panose="020B0604020202020204" pitchFamily="34" charset="0"/>
              <a:cs typeface="Arial" panose="020B0604020202020204" pitchFamily="34" charset="0"/>
            </a:endParaRPr>
          </a:p>
          <a:p>
            <a:pPr algn="just"/>
            <a:endParaRPr lang="mn-MN" sz="2000" b="1" dirty="0">
              <a:solidFill>
                <a:schemeClr val="tx1"/>
              </a:solidFill>
              <a:latin typeface="Arial" panose="020B0604020202020204" pitchFamily="34" charset="0"/>
              <a:cs typeface="Arial" panose="020B0604020202020204" pitchFamily="34" charset="0"/>
            </a:endParaRPr>
          </a:p>
          <a:p>
            <a:pPr algn="just"/>
            <a:r>
              <a:rPr lang="mn-MN" sz="2000" b="1" dirty="0">
                <a:solidFill>
                  <a:schemeClr val="tx1"/>
                </a:solidFill>
                <a:latin typeface="Arial" panose="020B0604020202020204" pitchFamily="34" charset="0"/>
                <a:cs typeface="Arial" panose="020B0604020202020204" pitchFamily="34" charset="0"/>
              </a:rPr>
              <a:t>Хуулийн зорилт, шуудангийн үйл ажиллагааг хэрхэн томьёолсон болон хуулийн бүтэц, агуулгын харьцуулалт, нэр томьёоны тодорхойлолт зэргийг харьцуулахад цаашид Шуудангийн тухай хуулийг шинэчлэн найруулахад  оролцогчдын эрх үүрэг, бүх нийтийн шуудангийн төрөл, үүрэг, шуудангийн сүлжээ эзэмшигч, түүний эрх үүрэг, хяналтын тогтолцоо, хариуцлагаас чөлөөлөх үндэслэл зэрэг зохицуулалтыг илүү нарийвчлан зохицуулах шаардлагатай байна. </a:t>
            </a:r>
            <a:endParaRPr lang="en-US" sz="2000" b="1" dirty="0">
              <a:solidFill>
                <a:schemeClr val="tx1"/>
              </a:solidFill>
              <a:latin typeface="Arial" panose="020B0604020202020204" pitchFamily="34" charset="0"/>
              <a:cs typeface="Arial" panose="020B0604020202020204" pitchFamily="34" charset="0"/>
            </a:endParaRPr>
          </a:p>
        </p:txBody>
      </p:sp>
      <p:sp>
        <p:nvSpPr>
          <p:cNvPr id="73" name="Rectangle: Rounded Corners 72">
            <a:extLst>
              <a:ext uri="{FF2B5EF4-FFF2-40B4-BE49-F238E27FC236}">
                <a16:creationId xmlns:a16="http://schemas.microsoft.com/office/drawing/2014/main" id="{868C59ED-FE23-44EC-A98E-27304023D910}"/>
              </a:ext>
            </a:extLst>
          </p:cNvPr>
          <p:cNvSpPr/>
          <p:nvPr/>
        </p:nvSpPr>
        <p:spPr>
          <a:xfrm>
            <a:off x="3294715" y="4604264"/>
            <a:ext cx="449198" cy="4131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Rounded Corners 77">
            <a:extLst>
              <a:ext uri="{FF2B5EF4-FFF2-40B4-BE49-F238E27FC236}">
                <a16:creationId xmlns:a16="http://schemas.microsoft.com/office/drawing/2014/main" id="{EE97BB20-2C52-4857-96A9-21447F8090F6}"/>
              </a:ext>
            </a:extLst>
          </p:cNvPr>
          <p:cNvSpPr/>
          <p:nvPr/>
        </p:nvSpPr>
        <p:spPr>
          <a:xfrm>
            <a:off x="10167618" y="4606504"/>
            <a:ext cx="449198" cy="4131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Rounded Corners 78">
            <a:extLst>
              <a:ext uri="{FF2B5EF4-FFF2-40B4-BE49-F238E27FC236}">
                <a16:creationId xmlns:a16="http://schemas.microsoft.com/office/drawing/2014/main" id="{9755E54B-7156-4E6D-BE00-91A0B3736E48}"/>
              </a:ext>
            </a:extLst>
          </p:cNvPr>
          <p:cNvSpPr/>
          <p:nvPr/>
        </p:nvSpPr>
        <p:spPr>
          <a:xfrm>
            <a:off x="11809391" y="4609574"/>
            <a:ext cx="449198" cy="41315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1485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gital Background - Royalty Free Video">
            <a:hlinkClick r:id="" action="ppaction://media"/>
            <a:extLst>
              <a:ext uri="{FF2B5EF4-FFF2-40B4-BE49-F238E27FC236}">
                <a16:creationId xmlns:a16="http://schemas.microsoft.com/office/drawing/2014/main" id="{B89AB780-1E7B-441E-AA8C-5D5D1B9DC8B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a:solidFill>
            <a:srgbClr val="040D16"/>
          </a:solidFill>
        </p:spPr>
      </p:pic>
      <p:sp>
        <p:nvSpPr>
          <p:cNvPr id="12" name="Rectangle 11">
            <a:extLst>
              <a:ext uri="{FF2B5EF4-FFF2-40B4-BE49-F238E27FC236}">
                <a16:creationId xmlns:a16="http://schemas.microsoft.com/office/drawing/2014/main" id="{0AD98A94-946C-41FB-BB98-E4865D9B5406}"/>
              </a:ext>
            </a:extLst>
          </p:cNvPr>
          <p:cNvSpPr/>
          <p:nvPr/>
        </p:nvSpPr>
        <p:spPr>
          <a:xfrm>
            <a:off x="0" y="2119855"/>
            <a:ext cx="12192000" cy="2618289"/>
          </a:xfrm>
          <a:prstGeom prst="rect">
            <a:avLst/>
          </a:prstGeom>
          <a:gradFill>
            <a:gsLst>
              <a:gs pos="0">
                <a:schemeClr val="accent1">
                  <a:lumMod val="50000"/>
                  <a:lumOff val="50000"/>
                </a:schemeClr>
              </a:gs>
              <a:gs pos="0">
                <a:schemeClr val="tx1">
                  <a:alpha val="0"/>
                </a:schemeClr>
              </a:gs>
              <a:gs pos="49000">
                <a:schemeClr val="tx1"/>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15000"/>
              </a:lnSpc>
              <a:spcBef>
                <a:spcPts val="0"/>
              </a:spcBef>
              <a:spcAft>
                <a:spcPts val="0"/>
              </a:spcAft>
            </a:pPr>
            <a:endParaRPr lang="mn-MN" sz="2800" kern="100" dirty="0">
              <a:solidFill>
                <a:schemeClr val="bg1"/>
              </a:solidFill>
              <a:effectLst/>
              <a:latin typeface="Oswald Light" pitchFamily="2"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mn-MN" sz="2800" kern="100" dirty="0">
                <a:solidFill>
                  <a:schemeClr val="bg1"/>
                </a:solidFill>
                <a:effectLst/>
                <a:latin typeface="Oswald Light" pitchFamily="2" charset="0"/>
                <a:ea typeface="Calibri" panose="020F0502020204030204" pitchFamily="34" charset="0"/>
                <a:cs typeface="Times New Roman" panose="02020603050405020304" pitchFamily="18" charset="0"/>
              </a:rPr>
              <a:t>АНХААРАЛ ХАНДУУЛСАН ТА БҮХЭНДЭЭ БАЯРЛАЛАА</a:t>
            </a:r>
            <a:endParaRPr lang="en-US" sz="2800" kern="100" dirty="0">
              <a:solidFill>
                <a:srgbClr val="5FFFFF"/>
              </a:solidFill>
              <a:effectLst/>
              <a:latin typeface="Oswald Light"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13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3530</TotalTime>
  <Words>363</Words>
  <Application>Microsoft Office PowerPoint</Application>
  <PresentationFormat>Widescreen</PresentationFormat>
  <Paragraphs>60</Paragraphs>
  <Slides>7</Slides>
  <Notes>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 oswald</vt:lpstr>
      <vt:lpstr>Arial</vt:lpstr>
      <vt:lpstr>Calibri</vt:lpstr>
      <vt:lpstr>Gill Sans MT</vt:lpstr>
      <vt:lpstr>Oswald</vt:lpstr>
      <vt:lpstr>Oswald Light</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Nyamdorj Lhagvasuren</cp:lastModifiedBy>
  <cp:revision>176</cp:revision>
  <dcterms:created xsi:type="dcterms:W3CDTF">2023-04-06T03:25:47Z</dcterms:created>
  <dcterms:modified xsi:type="dcterms:W3CDTF">2024-09-16T16:16:35Z</dcterms:modified>
</cp:coreProperties>
</file>