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99" r:id="rId3"/>
    <p:sldId id="687" r:id="rId4"/>
    <p:sldId id="686" r:id="rId5"/>
    <p:sldId id="2900" r:id="rId6"/>
    <p:sldId id="2834" r:id="rId7"/>
    <p:sldId id="787" r:id="rId8"/>
    <p:sldId id="2893" r:id="rId9"/>
    <p:sldId id="2887" r:id="rId10"/>
    <p:sldId id="2896" r:id="rId11"/>
    <p:sldId id="2898" r:id="rId12"/>
    <p:sldId id="2897" r:id="rId13"/>
    <p:sldId id="2892" r:id="rId14"/>
    <p:sldId id="2894" r:id="rId15"/>
    <p:sldId id="288" r:id="rId16"/>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96BF"/>
    <a:srgbClr val="66AEC9"/>
    <a:srgbClr val="006E94"/>
    <a:srgbClr val="9BC9FF"/>
    <a:srgbClr val="67B0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78867" autoAdjust="0"/>
  </p:normalViewPr>
  <p:slideViewPr>
    <p:cSldViewPr snapToGrid="0">
      <p:cViewPr varScale="1">
        <p:scale>
          <a:sx n="89" d="100"/>
          <a:sy n="89" d="100"/>
        </p:scale>
        <p:origin x="110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spc="100" normalizeH="0" baseline="0">
                <a:solidFill>
                  <a:srgbClr val="1974D2"/>
                </a:solidFill>
                <a:latin typeface="Montserrat" panose="00000500000000000000" pitchFamily="2" charset="0"/>
                <a:ea typeface="Roboto" panose="02000000000000000000" pitchFamily="2" charset="0"/>
                <a:cs typeface="Roboto" panose="02000000000000000000" pitchFamily="2" charset="0"/>
              </a:defRPr>
            </a:pPr>
            <a:r>
              <a:rPr lang="en-US" sz="1200" dirty="0" err="1">
                <a:solidFill>
                  <a:srgbClr val="1974D2"/>
                </a:solidFill>
                <a:latin typeface="Montserrat" panose="00000500000000000000" pitchFamily="2" charset="0"/>
                <a:ea typeface="Roboto" panose="02000000000000000000" pitchFamily="2" charset="0"/>
                <a:cs typeface="Roboto" panose="02000000000000000000" pitchFamily="2" charset="0"/>
              </a:rPr>
              <a:t>Монгол</a:t>
            </a:r>
            <a:r>
              <a:rPr lang="en-US" sz="1200" dirty="0">
                <a:solidFill>
                  <a:srgbClr val="1974D2"/>
                </a:solidFill>
                <a:latin typeface="Montserrat" panose="00000500000000000000" pitchFamily="2" charset="0"/>
                <a:ea typeface="Roboto" panose="02000000000000000000" pitchFamily="2" charset="0"/>
                <a:cs typeface="Roboto" panose="02000000000000000000" pitchFamily="2" charset="0"/>
              </a:rPr>
              <a:t> </a:t>
            </a:r>
            <a:r>
              <a:rPr lang="en-US" sz="1200" dirty="0" err="1">
                <a:solidFill>
                  <a:srgbClr val="1974D2"/>
                </a:solidFill>
                <a:latin typeface="Montserrat" panose="00000500000000000000" pitchFamily="2" charset="0"/>
                <a:ea typeface="Roboto" panose="02000000000000000000" pitchFamily="2" charset="0"/>
                <a:cs typeface="Roboto" panose="02000000000000000000" pitchFamily="2" charset="0"/>
              </a:rPr>
              <a:t>Улс</a:t>
            </a:r>
            <a:r>
              <a:rPr lang="en-US" sz="1200" dirty="0">
                <a:solidFill>
                  <a:srgbClr val="1974D2"/>
                </a:solidFill>
                <a:latin typeface="Montserrat" panose="00000500000000000000" pitchFamily="2" charset="0"/>
                <a:ea typeface="Roboto" panose="02000000000000000000" pitchFamily="2" charset="0"/>
                <a:cs typeface="Roboto" panose="02000000000000000000" pitchFamily="2" charset="0"/>
              </a:rPr>
              <a:t> 2IPD  </a:t>
            </a:r>
            <a:endParaRPr lang="mn-MN" sz="1200" dirty="0">
              <a:solidFill>
                <a:srgbClr val="1974D2"/>
              </a:solidFill>
              <a:latin typeface="Montserrat" panose="00000500000000000000" pitchFamily="2" charset="0"/>
              <a:ea typeface="Roboto" panose="02000000000000000000" pitchFamily="2" charset="0"/>
              <a:cs typeface="Roboto" panose="02000000000000000000" pitchFamily="2" charset="0"/>
            </a:endParaRPr>
          </a:p>
          <a:p>
            <a:pPr>
              <a:defRPr sz="1200">
                <a:solidFill>
                  <a:srgbClr val="1974D2"/>
                </a:solidFill>
                <a:latin typeface="Montserrat" panose="00000500000000000000" pitchFamily="2" charset="0"/>
                <a:ea typeface="Roboto" panose="02000000000000000000" pitchFamily="2" charset="0"/>
                <a:cs typeface="Roboto" panose="02000000000000000000" pitchFamily="2" charset="0"/>
              </a:defRPr>
            </a:pPr>
            <a:r>
              <a:rPr lang="en-US" sz="1200" dirty="0">
                <a:solidFill>
                  <a:srgbClr val="1974D2"/>
                </a:solidFill>
                <a:latin typeface="Montserrat" panose="00000500000000000000" pitchFamily="2" charset="0"/>
                <a:ea typeface="Roboto" panose="02000000000000000000" pitchFamily="2" charset="0"/>
                <a:cs typeface="Roboto" panose="02000000000000000000" pitchFamily="2" charset="0"/>
              </a:rPr>
              <a:t>(</a:t>
            </a:r>
            <a:r>
              <a:rPr lang="mn-MN" sz="1200" dirty="0">
                <a:solidFill>
                  <a:srgbClr val="1974D2"/>
                </a:solidFill>
                <a:latin typeface="Montserrat" panose="00000500000000000000" pitchFamily="2" charset="0"/>
                <a:ea typeface="Roboto" panose="02000000000000000000" pitchFamily="2" charset="0"/>
                <a:cs typeface="Roboto" panose="02000000000000000000" pitchFamily="2" charset="0"/>
              </a:rPr>
              <a:t>Шуудангийн хөгжлийн нэгдсэн индекс</a:t>
            </a:r>
            <a:r>
              <a:rPr lang="en-US" sz="1200" dirty="0">
                <a:solidFill>
                  <a:srgbClr val="1974D2"/>
                </a:solidFill>
                <a:latin typeface="Montserrat" panose="00000500000000000000" pitchFamily="2" charset="0"/>
                <a:ea typeface="Roboto" panose="02000000000000000000" pitchFamily="2" charset="0"/>
                <a:cs typeface="Roboto" panose="02000000000000000000" pitchFamily="2" charset="0"/>
              </a:rPr>
              <a:t>)</a:t>
            </a:r>
          </a:p>
        </c:rich>
      </c:tx>
      <c:layout>
        <c:manualLayout>
          <c:xMode val="edge"/>
          <c:yMode val="edge"/>
          <c:x val="0.2217267480692432"/>
          <c:y val="5.6075494890108525E-3"/>
        </c:manualLayout>
      </c:layout>
      <c:overlay val="0"/>
      <c:spPr>
        <a:noFill/>
        <a:ln>
          <a:noFill/>
        </a:ln>
        <a:effectLst/>
      </c:spPr>
      <c:txPr>
        <a:bodyPr rot="0" spcFirstLastPara="1" vertOverflow="ellipsis" vert="horz" wrap="square" anchor="ctr" anchorCtr="1"/>
        <a:lstStyle/>
        <a:p>
          <a:pPr>
            <a:defRPr sz="1200" b="1" i="0" u="none" strike="noStrike" kern="1200" cap="all" spc="100" normalizeH="0" baseline="0">
              <a:solidFill>
                <a:srgbClr val="1974D2"/>
              </a:solidFill>
              <a:latin typeface="Montserrat" panose="00000500000000000000" pitchFamily="2" charset="0"/>
              <a:ea typeface="Roboto" panose="02000000000000000000" pitchFamily="2" charset="0"/>
              <a:cs typeface="Roboto" panose="02000000000000000000" pitchFamily="2" charset="0"/>
            </a:defRPr>
          </a:pPr>
          <a:endParaRPr lang="en-US"/>
        </a:p>
      </c:txPr>
    </c:title>
    <c:autoTitleDeleted val="0"/>
    <c:plotArea>
      <c:layout/>
      <c:barChart>
        <c:barDir val="col"/>
        <c:grouping val="clustered"/>
        <c:varyColors val="0"/>
        <c:ser>
          <c:idx val="0"/>
          <c:order val="0"/>
          <c:tx>
            <c:strRef>
              <c:f>Sheet1!$B$1</c:f>
              <c:strCache>
                <c:ptCount val="1"/>
                <c:pt idx="0">
                  <c:v>Монгол Улсын 2IPD үнэлгээ</c:v>
                </c:pt>
              </c:strCache>
            </c:strRef>
          </c:tx>
          <c:spPr>
            <a:solidFill>
              <a:srgbClr val="38ABFC"/>
            </a:solidFill>
            <a:ln>
              <a:noFill/>
            </a:ln>
            <a:effectLst/>
          </c:spPr>
          <c:invertIfNegative val="0"/>
          <c:dPt>
            <c:idx val="1"/>
            <c:invertIfNegative val="0"/>
            <c:bubble3D val="0"/>
            <c:extLst>
              <c:ext xmlns:c16="http://schemas.microsoft.com/office/drawing/2014/chart" uri="{C3380CC4-5D6E-409C-BE32-E72D297353CC}">
                <c16:uniqueId val="{00000000-2846-4035-A474-21F2CE0A1B67}"/>
              </c:ext>
            </c:extLst>
          </c:dPt>
          <c:dLbls>
            <c:dLbl>
              <c:idx val="1"/>
              <c:layout>
                <c:manualLayout>
                  <c:x val="-6.8131379589720366E-17"/>
                  <c:y val="0.1442146267395435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46-4035-A474-21F2CE0A1B67}"/>
                </c:ext>
              </c:extLst>
            </c:dLbl>
            <c:dLbl>
              <c:idx val="2"/>
              <c:layout>
                <c:manualLayout>
                  <c:x val="-1.8581499995245572E-3"/>
                  <c:y val="0.1908453520662128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846-4035-A474-21F2CE0A1B6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18.86</c:v>
                </c:pt>
                <c:pt idx="1">
                  <c:v>42.99</c:v>
                </c:pt>
                <c:pt idx="2">
                  <c:v>40.700000000000003</c:v>
                </c:pt>
                <c:pt idx="3">
                  <c:v>46.7</c:v>
                </c:pt>
              </c:numCache>
            </c:numRef>
          </c:val>
          <c:extLst>
            <c:ext xmlns:c16="http://schemas.microsoft.com/office/drawing/2014/chart" uri="{C3380CC4-5D6E-409C-BE32-E72D297353CC}">
              <c16:uniqueId val="{00000002-2846-4035-A474-21F2CE0A1B67}"/>
            </c:ext>
          </c:extLst>
        </c:ser>
        <c:dLbls>
          <c:dLblPos val="inEnd"/>
          <c:showLegendKey val="0"/>
          <c:showVal val="1"/>
          <c:showCatName val="0"/>
          <c:showSerName val="0"/>
          <c:showPercent val="0"/>
          <c:showBubbleSize val="0"/>
        </c:dLbls>
        <c:gapWidth val="269"/>
        <c:overlap val="-20"/>
        <c:axId val="1636822752"/>
        <c:axId val="1636827744"/>
      </c:barChart>
      <c:catAx>
        <c:axId val="1636822752"/>
        <c:scaling>
          <c:orientation val="minMax"/>
        </c:scaling>
        <c:delete val="0"/>
        <c:axPos val="b"/>
        <c:majorGridlines>
          <c:spPr>
            <a:ln w="9525" cap="flat" cmpd="sng" algn="ctr">
              <a:solidFill>
                <a:schemeClr val="lt1">
                  <a:alpha val="25000"/>
                </a:schemeClr>
              </a:solidFill>
              <a:round/>
            </a:ln>
            <a:effectLst/>
          </c:spPr>
        </c:majorGridlines>
        <c:title>
          <c:overlay val="0"/>
          <c:spPr>
            <a:noFill/>
            <a:ln>
              <a:noFill/>
            </a:ln>
            <a:effectLst/>
          </c:spPr>
          <c:txPr>
            <a:bodyPr rot="0" spcFirstLastPara="1" vertOverflow="ellipsis" vert="horz" wrap="square" anchor="ctr" anchorCtr="1"/>
            <a:lstStyle/>
            <a:p>
              <a:pPr>
                <a:defRPr sz="1197" b="1" i="0" u="none" strike="noStrike" kern="1200" baseline="0">
                  <a:solidFill>
                    <a:schemeClr val="lt1"/>
                  </a:solidFill>
                  <a:latin typeface="+mn-lt"/>
                  <a:ea typeface="+mn-ea"/>
                  <a:cs typeface="+mn-cs"/>
                </a:defRPr>
              </a:pPr>
              <a:endParaRPr lang="en-US"/>
            </a:p>
          </c:txPr>
        </c:title>
        <c:numFmt formatCode="General" sourceLinked="1"/>
        <c:majorTickMark val="none"/>
        <c:minorTickMark val="none"/>
        <c:tickLblPos val="nextTo"/>
        <c:spPr>
          <a:noFill/>
          <a:ln w="3175" cap="flat" cmpd="sng" algn="ctr">
            <a:solidFill>
              <a:schemeClr val="accent1">
                <a:lumMod val="60000"/>
                <a:lumOff val="40000"/>
              </a:schemeClr>
            </a:solidFill>
            <a:round/>
          </a:ln>
          <a:effectLst/>
        </c:spPr>
        <c:txPr>
          <a:bodyPr rot="-60000000" spcFirstLastPara="1" vertOverflow="ellipsis" vert="horz" wrap="square" anchor="ctr" anchorCtr="1"/>
          <a:lstStyle/>
          <a:p>
            <a:pPr>
              <a:defRPr sz="1100" b="0" i="0" u="none" strike="noStrike" kern="1200" cap="all" spc="150" normalizeH="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crossAx val="1636827744"/>
        <c:crosses val="autoZero"/>
        <c:auto val="1"/>
        <c:lblAlgn val="ctr"/>
        <c:lblOffset val="100"/>
        <c:noMultiLvlLbl val="0"/>
      </c:catAx>
      <c:valAx>
        <c:axId val="1636827744"/>
        <c:scaling>
          <c:orientation val="minMax"/>
        </c:scaling>
        <c:delete val="0"/>
        <c:axPos val="l"/>
        <c:title>
          <c:overlay val="0"/>
          <c:spPr>
            <a:noFill/>
            <a:ln>
              <a:noFill/>
            </a:ln>
            <a:effectLst/>
          </c:spPr>
          <c:txPr>
            <a:bodyPr rot="-5400000" spcFirstLastPara="1" vertOverflow="ellipsis" vert="horz" wrap="square" anchor="ctr" anchorCtr="1"/>
            <a:lstStyle/>
            <a:p>
              <a:pPr>
                <a:defRPr sz="1197" b="1" i="0" u="none" strike="noStrike" kern="1200" baseline="0">
                  <a:solidFill>
                    <a:schemeClr val="lt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Arial" panose="020B0604020202020204" pitchFamily="34" charset="0"/>
                <a:ea typeface="+mn-ea"/>
                <a:cs typeface="Arial" panose="020B0604020202020204" pitchFamily="34" charset="0"/>
              </a:defRPr>
            </a:pPr>
            <a:endParaRPr lang="en-US"/>
          </a:p>
        </c:txPr>
        <c:crossAx val="1636822752"/>
        <c:crosses val="autoZero"/>
        <c:crossBetween val="between"/>
        <c:majorUnit val="1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6E94"/>
            </a:solidFill>
            <a:ln>
              <a:noFill/>
            </a:ln>
            <a:effectLst/>
          </c:spPr>
          <c:invertIfNegative val="0"/>
          <c:dPt>
            <c:idx val="4"/>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3-C9D6-4F12-9C2E-E3F0489477FF}"/>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 I-р хагас</c:v>
                </c:pt>
                <c:pt idx="1">
                  <c:v>2021 I-р хагас</c:v>
                </c:pt>
                <c:pt idx="2">
                  <c:v>2022 I-р хагас</c:v>
                </c:pt>
                <c:pt idx="3">
                  <c:v>2023 I-р хагас</c:v>
                </c:pt>
                <c:pt idx="4">
                  <c:v>2024 I-р хагас</c:v>
                </c:pt>
              </c:strCache>
            </c:strRef>
          </c:cat>
          <c:val>
            <c:numRef>
              <c:f>Sheet1!$B$2:$B$6</c:f>
              <c:numCache>
                <c:formatCode>General</c:formatCode>
                <c:ptCount val="5"/>
                <c:pt idx="0">
                  <c:v>11.9</c:v>
                </c:pt>
                <c:pt idx="1">
                  <c:v>15.3</c:v>
                </c:pt>
                <c:pt idx="2">
                  <c:v>18.2</c:v>
                </c:pt>
                <c:pt idx="3">
                  <c:v>23.3</c:v>
                </c:pt>
                <c:pt idx="4">
                  <c:v>28.9</c:v>
                </c:pt>
              </c:numCache>
            </c:numRef>
          </c:val>
          <c:extLst>
            <c:ext xmlns:c16="http://schemas.microsoft.com/office/drawing/2014/chart" uri="{C3380CC4-5D6E-409C-BE32-E72D297353CC}">
              <c16:uniqueId val="{00000000-C9D6-4F12-9C2E-E3F0489477FF}"/>
            </c:ext>
          </c:extLst>
        </c:ser>
        <c:dLbls>
          <c:dLblPos val="outEnd"/>
          <c:showLegendKey val="0"/>
          <c:showVal val="1"/>
          <c:showCatName val="0"/>
          <c:showSerName val="0"/>
          <c:showPercent val="0"/>
          <c:showBubbleSize val="0"/>
        </c:dLbls>
        <c:gapWidth val="219"/>
        <c:overlap val="-27"/>
        <c:axId val="110625519"/>
        <c:axId val="110623599"/>
      </c:barChart>
      <c:catAx>
        <c:axId val="110625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crossAx val="110623599"/>
        <c:crosses val="autoZero"/>
        <c:auto val="1"/>
        <c:lblAlgn val="ctr"/>
        <c:lblOffset val="100"/>
        <c:noMultiLvlLbl val="0"/>
      </c:catAx>
      <c:valAx>
        <c:axId val="1106235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crossAx val="1106255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latin typeface="Montserrat" panose="000005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6E94"/>
            </a:solidFill>
            <a:ln>
              <a:noFill/>
            </a:ln>
            <a:effectLst/>
          </c:spPr>
          <c:invertIfNegative val="0"/>
          <c:dPt>
            <c:idx val="4"/>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1-C78B-4C86-A866-F9022B01E327}"/>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 I-р хагас</c:v>
                </c:pt>
                <c:pt idx="1">
                  <c:v>2021 I-р хагас</c:v>
                </c:pt>
                <c:pt idx="2">
                  <c:v>2022 I-р хагас</c:v>
                </c:pt>
                <c:pt idx="3">
                  <c:v>2023 I-р хагас</c:v>
                </c:pt>
                <c:pt idx="4">
                  <c:v>2024 I-р хагас</c:v>
                </c:pt>
              </c:strCache>
            </c:strRef>
          </c:cat>
          <c:val>
            <c:numRef>
              <c:f>Sheet1!$B$2:$B$6</c:f>
              <c:numCache>
                <c:formatCode>General</c:formatCode>
                <c:ptCount val="5"/>
                <c:pt idx="0">
                  <c:v>1.7</c:v>
                </c:pt>
                <c:pt idx="1">
                  <c:v>1.2</c:v>
                </c:pt>
                <c:pt idx="2">
                  <c:v>4.4000000000000004</c:v>
                </c:pt>
                <c:pt idx="3">
                  <c:v>3.2</c:v>
                </c:pt>
                <c:pt idx="4">
                  <c:v>6.2</c:v>
                </c:pt>
              </c:numCache>
            </c:numRef>
          </c:val>
          <c:extLst>
            <c:ext xmlns:c16="http://schemas.microsoft.com/office/drawing/2014/chart" uri="{C3380CC4-5D6E-409C-BE32-E72D297353CC}">
              <c16:uniqueId val="{00000000-C78B-4C86-A866-F9022B01E327}"/>
            </c:ext>
          </c:extLst>
        </c:ser>
        <c:dLbls>
          <c:dLblPos val="outEnd"/>
          <c:showLegendKey val="0"/>
          <c:showVal val="1"/>
          <c:showCatName val="0"/>
          <c:showSerName val="0"/>
          <c:showPercent val="0"/>
          <c:showBubbleSize val="0"/>
        </c:dLbls>
        <c:gapWidth val="219"/>
        <c:overlap val="-27"/>
        <c:axId val="1095799583"/>
        <c:axId val="1095801983"/>
      </c:barChart>
      <c:catAx>
        <c:axId val="1095799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crossAx val="1095801983"/>
        <c:crosses val="autoZero"/>
        <c:auto val="1"/>
        <c:lblAlgn val="ctr"/>
        <c:lblOffset val="100"/>
        <c:noMultiLvlLbl val="0"/>
      </c:catAx>
      <c:valAx>
        <c:axId val="1095801983"/>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957995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Montserrat" panose="000005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6E94"/>
            </a:solidFill>
            <a:ln>
              <a:noFill/>
            </a:ln>
            <a:effectLst/>
          </c:spPr>
          <c:invertIfNegative val="0"/>
          <c:dPt>
            <c:idx val="4"/>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1-53A6-42FA-8FC6-F04CB71069DB}"/>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 I-р хагас</c:v>
                </c:pt>
                <c:pt idx="1">
                  <c:v>2021 I-р хагас</c:v>
                </c:pt>
                <c:pt idx="2">
                  <c:v>2022 I-р хагас</c:v>
                </c:pt>
                <c:pt idx="3">
                  <c:v>2023 I-р хагас</c:v>
                </c:pt>
                <c:pt idx="4">
                  <c:v>2024 I-р хагас</c:v>
                </c:pt>
              </c:strCache>
            </c:strRef>
          </c:cat>
          <c:val>
            <c:numRef>
              <c:f>Sheet1!$B$2:$B$6</c:f>
              <c:numCache>
                <c:formatCode>General</c:formatCode>
                <c:ptCount val="5"/>
                <c:pt idx="0">
                  <c:v>1.9</c:v>
                </c:pt>
                <c:pt idx="1">
                  <c:v>2.4</c:v>
                </c:pt>
                <c:pt idx="2">
                  <c:v>3.2</c:v>
                </c:pt>
                <c:pt idx="3">
                  <c:v>5.3</c:v>
                </c:pt>
                <c:pt idx="4">
                  <c:v>6.5</c:v>
                </c:pt>
              </c:numCache>
            </c:numRef>
          </c:val>
          <c:extLst>
            <c:ext xmlns:c16="http://schemas.microsoft.com/office/drawing/2014/chart" uri="{C3380CC4-5D6E-409C-BE32-E72D297353CC}">
              <c16:uniqueId val="{00000000-53A6-42FA-8FC6-F04CB71069DB}"/>
            </c:ext>
          </c:extLst>
        </c:ser>
        <c:dLbls>
          <c:dLblPos val="outEnd"/>
          <c:showLegendKey val="0"/>
          <c:showVal val="1"/>
          <c:showCatName val="0"/>
          <c:showSerName val="0"/>
          <c:showPercent val="0"/>
          <c:showBubbleSize val="0"/>
        </c:dLbls>
        <c:gapWidth val="219"/>
        <c:overlap val="-27"/>
        <c:axId val="416238607"/>
        <c:axId val="416239087"/>
      </c:barChart>
      <c:catAx>
        <c:axId val="416238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tserrat" panose="00000500000000000000" pitchFamily="2" charset="0"/>
                <a:ea typeface="Roboto" panose="02000000000000000000" pitchFamily="2" charset="0"/>
                <a:cs typeface="Roboto" panose="02000000000000000000" pitchFamily="2" charset="0"/>
              </a:defRPr>
            </a:pPr>
            <a:endParaRPr lang="en-US"/>
          </a:p>
        </c:txPr>
        <c:crossAx val="416239087"/>
        <c:crosses val="autoZero"/>
        <c:auto val="1"/>
        <c:lblAlgn val="ctr"/>
        <c:lblOffset val="100"/>
        <c:noMultiLvlLbl val="0"/>
      </c:catAx>
      <c:valAx>
        <c:axId val="416239087"/>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16238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Montserrat" panose="000005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1-F46C-4A8E-BF79-BDA47F03DC16}"/>
              </c:ext>
            </c:extLst>
          </c:dPt>
          <c:dPt>
            <c:idx val="1"/>
            <c:bubble3D val="0"/>
            <c:spPr>
              <a:solidFill>
                <a:schemeClr val="accent1">
                  <a:lumMod val="60000"/>
                  <a:lumOff val="40000"/>
                </a:schemeClr>
              </a:solidFill>
              <a:ln w="19050">
                <a:solidFill>
                  <a:schemeClr val="accent1">
                    <a:lumMod val="40000"/>
                    <a:lumOff val="60000"/>
                  </a:schemeClr>
                </a:solidFill>
              </a:ln>
              <a:effectLst/>
            </c:spPr>
            <c:extLst>
              <c:ext xmlns:c16="http://schemas.microsoft.com/office/drawing/2014/chart" uri="{C3380CC4-5D6E-409C-BE32-E72D297353CC}">
                <c16:uniqueId val="{00000003-F46C-4A8E-BF79-BDA47F03DC16}"/>
              </c:ext>
            </c:extLst>
          </c:dPt>
          <c:dPt>
            <c:idx val="2"/>
            <c:bubble3D val="0"/>
            <c:spPr>
              <a:solidFill>
                <a:schemeClr val="accent2"/>
              </a:solidFill>
              <a:ln w="19050">
                <a:solidFill>
                  <a:schemeClr val="accent2"/>
                </a:solidFill>
              </a:ln>
              <a:effectLst/>
            </c:spPr>
            <c:extLst>
              <c:ext xmlns:c16="http://schemas.microsoft.com/office/drawing/2014/chart" uri="{C3380CC4-5D6E-409C-BE32-E72D297353CC}">
                <c16:uniqueId val="{00000005-F46C-4A8E-BF79-BDA47F03DC16}"/>
              </c:ext>
            </c:extLst>
          </c:dPt>
          <c:dPt>
            <c:idx val="3"/>
            <c:bubble3D val="0"/>
            <c:spPr>
              <a:solidFill>
                <a:srgbClr val="006E94"/>
              </a:solidFill>
              <a:ln w="19050">
                <a:solidFill>
                  <a:schemeClr val="lt1"/>
                </a:solidFill>
              </a:ln>
              <a:effectLst/>
            </c:spPr>
            <c:extLst>
              <c:ext xmlns:c16="http://schemas.microsoft.com/office/drawing/2014/chart" uri="{C3380CC4-5D6E-409C-BE32-E72D297353CC}">
                <c16:uniqueId val="{00000007-F46C-4A8E-BF79-BDA47F03DC1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46C-4A8E-BF79-BDA47F03DC1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46C-4A8E-BF79-BDA47F03DC1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46C-4A8E-BF79-BDA47F03DC1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46C-4A8E-BF79-BDA47F03DC16}"/>
              </c:ext>
            </c:extLst>
          </c:dPt>
          <c:dLbls>
            <c:spPr>
              <a:noFill/>
              <a:ln>
                <a:noFill/>
              </a:ln>
              <a:effectLst/>
            </c:spPr>
            <c:txPr>
              <a:bodyPr rot="0" spcFirstLastPara="1" vertOverflow="ellipsis" vert="horz" wrap="square" lIns="38100" tIns="19050" rIns="38100" bIns="19050" anchor="ctr" anchorCtr="1">
                <a:spAutoFit/>
              </a:bodyPr>
              <a:lstStyle/>
              <a:p>
                <a:pPr>
                  <a:defRPr lang="en-US" sz="1050" b="0" i="0" u="none" strike="noStrike" kern="120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Мэдээллийн 
технологийн инженер</c:v>
                </c:pt>
                <c:pt idx="1">
                  <c:v>Радио холбооны 
инженер</c:v>
                </c:pt>
                <c:pt idx="2">
                  <c:v>Санхүүгийн ажилтан</c:v>
                </c:pt>
                <c:pt idx="3">
                  <c:v>Шуудан холбооны инженер</c:v>
                </c:pt>
                <c:pt idx="4">
                  <c:v>Олон улсын худалдааны менежер</c:v>
                </c:pt>
                <c:pt idx="5">
                  <c:v>Олон улсын тээврийн менежер</c:v>
                </c:pt>
                <c:pt idx="6">
                  <c:v>Компьютерийн инженер</c:v>
                </c:pt>
                <c:pt idx="7">
                  <c:v>Бусад</c:v>
                </c:pt>
              </c:strCache>
            </c:strRef>
          </c:cat>
          <c:val>
            <c:numRef>
              <c:f>Sheet1!$B$2:$B$9</c:f>
              <c:numCache>
                <c:formatCode>General</c:formatCode>
                <c:ptCount val="8"/>
                <c:pt idx="0">
                  <c:v>19</c:v>
                </c:pt>
                <c:pt idx="1">
                  <c:v>3</c:v>
                </c:pt>
                <c:pt idx="2">
                  <c:v>112</c:v>
                </c:pt>
                <c:pt idx="3">
                  <c:v>32</c:v>
                </c:pt>
                <c:pt idx="4">
                  <c:v>970</c:v>
                </c:pt>
                <c:pt idx="5">
                  <c:v>51</c:v>
                </c:pt>
                <c:pt idx="6">
                  <c:v>32</c:v>
                </c:pt>
                <c:pt idx="7">
                  <c:v>571</c:v>
                </c:pt>
              </c:numCache>
            </c:numRef>
          </c:val>
          <c:extLst>
            <c:ext xmlns:c16="http://schemas.microsoft.com/office/drawing/2014/chart" uri="{C3380CC4-5D6E-409C-BE32-E72D297353CC}">
              <c16:uniqueId val="{0000001E-F46C-4A8E-BF79-BDA47F03DC16}"/>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1.2364366028041409E-2"/>
          <c:y val="0.70415129563978596"/>
          <c:w val="0.98503478573708769"/>
          <c:h val="0.27401904062655219"/>
        </c:manualLayout>
      </c:layout>
      <c:overlay val="0"/>
      <c:spPr>
        <a:noFill/>
        <a:ln>
          <a:noFill/>
        </a:ln>
        <a:effectLst/>
      </c:spPr>
      <c:txPr>
        <a:bodyPr rot="0" spcFirstLastPara="1" vertOverflow="ellipsis" vert="horz" wrap="square" anchor="ctr" anchorCtr="1"/>
        <a:lstStyle/>
        <a:p>
          <a:pPr>
            <a:defRPr lang="en-US" sz="800" b="0" i="0" u="none" strike="noStrike" kern="1200" baseline="0">
              <a:solidFill>
                <a:schemeClr val="tx1"/>
              </a:solidFill>
              <a:latin typeface="Montserrat" panose="00000500000000000000" pitchFamily="2" charset="0"/>
              <a:ea typeface="+mn-ea"/>
              <a:cs typeface="+mn-cs"/>
            </a:defRPr>
          </a:pPr>
          <a:endParaRPr lang="en-US"/>
        </a:p>
      </c:txPr>
    </c:legend>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297376282798599E-2"/>
          <c:y val="2.7966109159511299E-2"/>
          <c:w val="0.95282863575315901"/>
          <c:h val="0.75994988921657303"/>
        </c:manualLayout>
      </c:layout>
      <c:barChart>
        <c:barDir val="col"/>
        <c:grouping val="clustered"/>
        <c:varyColors val="0"/>
        <c:ser>
          <c:idx val="0"/>
          <c:order val="0"/>
          <c:tx>
            <c:strRef>
              <c:f>Sheet1!$B$1</c:f>
              <c:strCache>
                <c:ptCount val="1"/>
                <c:pt idx="0">
                  <c:v>2023 он</c:v>
                </c:pt>
              </c:strCache>
            </c:strRef>
          </c:tx>
          <c:spPr>
            <a:solidFill>
              <a:srgbClr val="72C2D1"/>
            </a:solidFill>
            <a:ln w="19050">
              <a:solidFill>
                <a:srgbClr val="72C2D1"/>
              </a:solidFill>
            </a:ln>
            <a:effectLst/>
          </c:spPr>
          <c:invertIfNegative val="0"/>
          <c:dLbls>
            <c:spPr>
              <a:noFill/>
              <a:ln>
                <a:noFill/>
              </a:ln>
              <a:effectLst/>
            </c:spPr>
            <c:txPr>
              <a:bodyPr rot="0" spcFirstLastPara="1" vertOverflow="ellipsis" vert="horz" wrap="square" lIns="38100" tIns="19050" rIns="38100" bIns="19050" anchor="ctr" anchorCtr="1"/>
              <a:lstStyle/>
              <a:p>
                <a:pPr>
                  <a:defRPr lang="en-US" sz="1195" b="0" i="0" u="none" strike="noStrike" kern="120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Шуудангийн сүлжээ</c:v>
                </c:pt>
                <c:pt idx="1">
                  <c:v>Үндсэн үйлчилгээ</c:v>
                </c:pt>
                <c:pt idx="2">
                  <c:v>Нэмэлт үйлчилгээ</c:v>
                </c:pt>
                <c:pt idx="3">
                  <c:v>Буухиа шуудангийн үйлчилгээ</c:v>
                </c:pt>
                <c:pt idx="4">
                  <c:v>Шуудангийн илгээмжийн үйлчилгээ</c:v>
                </c:pt>
              </c:strCache>
            </c:strRef>
          </c:cat>
          <c:val>
            <c:numRef>
              <c:f>Sheet1!$B$2:$B$6</c:f>
              <c:numCache>
                <c:formatCode>General</c:formatCode>
                <c:ptCount val="5"/>
                <c:pt idx="0">
                  <c:v>12</c:v>
                </c:pt>
                <c:pt idx="1">
                  <c:v>8</c:v>
                </c:pt>
                <c:pt idx="2">
                  <c:v>30</c:v>
                </c:pt>
                <c:pt idx="3">
                  <c:v>10</c:v>
                </c:pt>
                <c:pt idx="4">
                  <c:v>100</c:v>
                </c:pt>
              </c:numCache>
            </c:numRef>
          </c:val>
          <c:extLst>
            <c:ext xmlns:c16="http://schemas.microsoft.com/office/drawing/2014/chart" uri="{C3380CC4-5D6E-409C-BE32-E72D297353CC}">
              <c16:uniqueId val="{00000000-EB2C-4F6E-9836-B50086DE6177}"/>
            </c:ext>
          </c:extLst>
        </c:ser>
        <c:ser>
          <c:idx val="1"/>
          <c:order val="1"/>
          <c:tx>
            <c:strRef>
              <c:f>Sheet1!$C$1</c:f>
              <c:strCache>
                <c:ptCount val="1"/>
                <c:pt idx="0">
                  <c:v>2024 он</c:v>
                </c:pt>
              </c:strCache>
            </c:strRef>
          </c:tx>
          <c:spPr>
            <a:solidFill>
              <a:schemeClr val="accent2"/>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lstStyle/>
              <a:p>
                <a:pPr>
                  <a:defRPr lang="en-US" sz="1195" b="0" i="0" u="none" strike="noStrike" kern="120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Шуудангийн сүлжээ</c:v>
                </c:pt>
                <c:pt idx="1">
                  <c:v>Үндсэн үйлчилгээ</c:v>
                </c:pt>
                <c:pt idx="2">
                  <c:v>Нэмэлт үйлчилгээ</c:v>
                </c:pt>
                <c:pt idx="3">
                  <c:v>Буухиа шуудангийн үйлчилгээ</c:v>
                </c:pt>
                <c:pt idx="4">
                  <c:v>Шуудангийн илгээмжийн үйлчилгээ</c:v>
                </c:pt>
              </c:strCache>
            </c:strRef>
          </c:cat>
          <c:val>
            <c:numRef>
              <c:f>Sheet1!$C$2:$C$6</c:f>
              <c:numCache>
                <c:formatCode>General</c:formatCode>
                <c:ptCount val="5"/>
                <c:pt idx="0">
                  <c:v>12</c:v>
                </c:pt>
                <c:pt idx="1">
                  <c:v>7</c:v>
                </c:pt>
                <c:pt idx="2">
                  <c:v>21</c:v>
                </c:pt>
                <c:pt idx="3">
                  <c:v>10</c:v>
                </c:pt>
                <c:pt idx="4">
                  <c:v>102</c:v>
                </c:pt>
              </c:numCache>
            </c:numRef>
          </c:val>
          <c:extLst>
            <c:ext xmlns:c16="http://schemas.microsoft.com/office/drawing/2014/chart" uri="{C3380CC4-5D6E-409C-BE32-E72D297353CC}">
              <c16:uniqueId val="{00000001-EB2C-4F6E-9836-B50086DE6177}"/>
            </c:ext>
          </c:extLst>
        </c:ser>
        <c:dLbls>
          <c:showLegendKey val="0"/>
          <c:showVal val="1"/>
          <c:showCatName val="0"/>
          <c:showSerName val="0"/>
          <c:showPercent val="0"/>
          <c:showBubbleSize val="0"/>
        </c:dLbls>
        <c:gapWidth val="150"/>
        <c:axId val="1759448640"/>
        <c:axId val="1840820528"/>
      </c:barChart>
      <c:catAx>
        <c:axId val="17594486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5" b="0" i="0" u="none" strike="noStrike" kern="120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crossAx val="1840820528"/>
        <c:crosses val="autoZero"/>
        <c:auto val="1"/>
        <c:lblAlgn val="ctr"/>
        <c:lblOffset val="100"/>
        <c:noMultiLvlLbl val="0"/>
      </c:catAx>
      <c:valAx>
        <c:axId val="1840820528"/>
        <c:scaling>
          <c:orientation val="minMax"/>
        </c:scaling>
        <c:delete val="1"/>
        <c:axPos val="l"/>
        <c:numFmt formatCode="General" sourceLinked="1"/>
        <c:majorTickMark val="out"/>
        <c:minorTickMark val="none"/>
        <c:tickLblPos val="nextTo"/>
        <c:crossAx val="175944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95" b="0" i="0" u="none" strike="noStrike" kern="1200" baseline="0">
              <a:solidFill>
                <a:schemeClr val="tx1"/>
              </a:solidFill>
              <a:latin typeface="Montserrat" panose="000005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spPr>
    <a:noFill/>
    <a:ln>
      <a:noFill/>
    </a:ln>
    <a:effectLst/>
  </c:spPr>
  <c:txPr>
    <a:bodyPr/>
    <a:lstStyle/>
    <a:p>
      <a:pPr>
        <a:defRPr lang="en-US">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868836805014"/>
          <c:y val="6.8253658095245903E-2"/>
          <c:w val="0.67816930837589795"/>
          <c:h val="0.88487051575119802"/>
        </c:manualLayout>
      </c:layout>
      <c:doughnutChart>
        <c:varyColors val="1"/>
        <c:ser>
          <c:idx val="0"/>
          <c:order val="0"/>
          <c:tx>
            <c:strRef>
              <c:f>Sheet1!$B$1</c:f>
              <c:strCache>
                <c:ptCount val="1"/>
                <c:pt idx="0">
                  <c:v>2023</c:v>
                </c:pt>
              </c:strCache>
            </c:strRef>
          </c:tx>
          <c:spPr>
            <a:ln w="19050">
              <a:noFill/>
            </a:ln>
          </c:spPr>
          <c:dPt>
            <c:idx val="0"/>
            <c:bubble3D val="0"/>
            <c:spPr>
              <a:solidFill>
                <a:schemeClr val="accent5">
                  <a:lumMod val="75000"/>
                </a:schemeClr>
              </a:solidFill>
              <a:ln w="19050">
                <a:noFill/>
              </a:ln>
              <a:effectLst/>
            </c:spPr>
            <c:extLst>
              <c:ext xmlns:c16="http://schemas.microsoft.com/office/drawing/2014/chart" uri="{C3380CC4-5D6E-409C-BE32-E72D297353CC}">
                <c16:uniqueId val="{00000001-6960-462B-906D-202ABB71B7DE}"/>
              </c:ext>
            </c:extLst>
          </c:dPt>
          <c:dPt>
            <c:idx val="1"/>
            <c:bubble3D val="0"/>
            <c:spPr>
              <a:solidFill>
                <a:schemeClr val="accent2"/>
              </a:solidFill>
              <a:ln w="19050">
                <a:noFill/>
              </a:ln>
              <a:effectLst/>
            </c:spPr>
            <c:extLst>
              <c:ext xmlns:c16="http://schemas.microsoft.com/office/drawing/2014/chart" uri="{C3380CC4-5D6E-409C-BE32-E72D297353CC}">
                <c16:uniqueId val="{00000003-6960-462B-906D-202ABB71B7DE}"/>
              </c:ext>
            </c:extLst>
          </c:dPt>
          <c:dPt>
            <c:idx val="2"/>
            <c:bubble3D val="0"/>
            <c:spPr>
              <a:solidFill>
                <a:srgbClr val="72C2D1"/>
              </a:solidFill>
              <a:ln w="19050">
                <a:noFill/>
              </a:ln>
              <a:effectLst/>
            </c:spPr>
            <c:extLst>
              <c:ext xmlns:c16="http://schemas.microsoft.com/office/drawing/2014/chart" uri="{C3380CC4-5D6E-409C-BE32-E72D297353CC}">
                <c16:uniqueId val="{00000005-6960-462B-906D-202ABB71B7DE}"/>
              </c:ext>
            </c:extLst>
          </c:dPt>
          <c:dPt>
            <c:idx val="3"/>
            <c:bubble3D val="0"/>
            <c:spPr>
              <a:solidFill>
                <a:schemeClr val="accent4"/>
              </a:solidFill>
              <a:ln w="19050">
                <a:noFill/>
              </a:ln>
              <a:effectLst/>
            </c:spPr>
            <c:extLst>
              <c:ext xmlns:c16="http://schemas.microsoft.com/office/drawing/2014/chart" uri="{C3380CC4-5D6E-409C-BE32-E72D297353CC}">
                <c16:uniqueId val="{00000007-6960-462B-906D-202ABB71B7DE}"/>
              </c:ext>
            </c:extLst>
          </c:dPt>
          <c:dPt>
            <c:idx val="4"/>
            <c:bubble3D val="0"/>
            <c:spPr>
              <a:solidFill>
                <a:schemeClr val="accent5"/>
              </a:solidFill>
              <a:ln w="19050">
                <a:noFill/>
              </a:ln>
              <a:effectLst/>
            </c:spPr>
            <c:extLst>
              <c:ext xmlns:c16="http://schemas.microsoft.com/office/drawing/2014/chart" uri="{C3380CC4-5D6E-409C-BE32-E72D297353CC}">
                <c16:uniqueId val="{00000009-6960-462B-906D-202ABB71B7DE}"/>
              </c:ext>
            </c:extLst>
          </c:dPt>
          <c:dPt>
            <c:idx val="5"/>
            <c:bubble3D val="0"/>
            <c:spPr>
              <a:solidFill>
                <a:schemeClr val="accent6"/>
              </a:solidFill>
              <a:ln w="19050">
                <a:noFill/>
              </a:ln>
              <a:effectLst/>
            </c:spPr>
            <c:extLst>
              <c:ext xmlns:c16="http://schemas.microsoft.com/office/drawing/2014/chart" uri="{C3380CC4-5D6E-409C-BE32-E72D297353CC}">
                <c16:uniqueId val="{0000000B-6960-462B-906D-202ABB71B7DE}"/>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6960-462B-906D-202ABB71B7DE}"/>
              </c:ext>
            </c:extLst>
          </c:dPt>
          <c:dPt>
            <c:idx val="7"/>
            <c:bubble3D val="0"/>
            <c:spPr>
              <a:solidFill>
                <a:schemeClr val="accent2">
                  <a:lumMod val="60000"/>
                </a:schemeClr>
              </a:solidFill>
              <a:ln w="19050">
                <a:noFill/>
              </a:ln>
              <a:effectLst/>
            </c:spPr>
            <c:extLst>
              <c:ext xmlns:c16="http://schemas.microsoft.com/office/drawing/2014/chart" uri="{C3380CC4-5D6E-409C-BE32-E72D297353CC}">
                <c16:uniqueId val="{0000000F-6960-462B-906D-202ABB71B7DE}"/>
              </c:ext>
            </c:extLst>
          </c:dPt>
          <c:dPt>
            <c:idx val="8"/>
            <c:bubble3D val="0"/>
            <c:spPr>
              <a:solidFill>
                <a:schemeClr val="bg1">
                  <a:lumMod val="75000"/>
                </a:schemeClr>
              </a:solidFill>
              <a:ln w="19050">
                <a:noFill/>
              </a:ln>
              <a:effectLst/>
            </c:spPr>
            <c:extLst>
              <c:ext xmlns:c16="http://schemas.microsoft.com/office/drawing/2014/chart" uri="{C3380CC4-5D6E-409C-BE32-E72D297353CC}">
                <c16:uniqueId val="{00000011-6960-462B-906D-202ABB71B7DE}"/>
              </c:ext>
            </c:extLst>
          </c:dPt>
          <c:dLbls>
            <c:spPr>
              <a:noFill/>
              <a:ln>
                <a:noFill/>
              </a:ln>
              <a:effectLst/>
            </c:spPr>
            <c:txPr>
              <a:bodyPr rot="0" spcFirstLastPara="1" vertOverflow="ellipsis" vert="horz" wrap="square" lIns="38100" tIns="19050" rIns="38100" bIns="19050" anchor="ctr" anchorCtr="1"/>
              <a:lstStyle/>
              <a:p>
                <a:pPr>
                  <a:defRPr lang="en-US" sz="1195" b="0" i="0" u="none" strike="noStrike" kern="1200" baseline="0">
                    <a:solidFill>
                      <a:schemeClr val="bg1"/>
                    </a:solidFill>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Sheet1!$A$2:$A$10</c:f>
              <c:strCache>
                <c:ptCount val="9"/>
                <c:pt idx="0">
                  <c:v>АНУ</c:v>
                </c:pt>
                <c:pt idx="1">
                  <c:v>БНСУ</c:v>
                </c:pt>
                <c:pt idx="2">
                  <c:v>Швед</c:v>
                </c:pt>
                <c:pt idx="3">
                  <c:v>ИБУИНВУ</c:v>
                </c:pt>
                <c:pt idx="4">
                  <c:v>БНХАУ</c:v>
                </c:pt>
                <c:pt idx="5">
                  <c:v>БНТУ</c:v>
                </c:pt>
                <c:pt idx="6">
                  <c:v>Австрали</c:v>
                </c:pt>
                <c:pt idx="7">
                  <c:v>ХБНГУ</c:v>
                </c:pt>
                <c:pt idx="8">
                  <c:v>Бусад</c:v>
                </c:pt>
              </c:strCache>
            </c:strRef>
          </c:cat>
          <c:val>
            <c:numRef>
              <c:f>Sheet1!$B$2:$B$10</c:f>
              <c:numCache>
                <c:formatCode>General</c:formatCode>
                <c:ptCount val="9"/>
                <c:pt idx="0">
                  <c:v>27</c:v>
                </c:pt>
                <c:pt idx="1">
                  <c:v>26</c:v>
                </c:pt>
                <c:pt idx="2">
                  <c:v>3</c:v>
                </c:pt>
                <c:pt idx="3">
                  <c:v>3</c:v>
                </c:pt>
                <c:pt idx="4">
                  <c:v>16</c:v>
                </c:pt>
                <c:pt idx="5">
                  <c:v>8</c:v>
                </c:pt>
                <c:pt idx="6">
                  <c:v>5</c:v>
                </c:pt>
                <c:pt idx="7">
                  <c:v>6</c:v>
                </c:pt>
                <c:pt idx="8">
                  <c:v>8</c:v>
                </c:pt>
              </c:numCache>
            </c:numRef>
          </c:val>
          <c:extLst>
            <c:ext xmlns:c16="http://schemas.microsoft.com/office/drawing/2014/chart" uri="{C3380CC4-5D6E-409C-BE32-E72D297353CC}">
              <c16:uniqueId val="{00000012-6960-462B-906D-202ABB71B7DE}"/>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388-4A35-BC05-A4DAD75768B6}"/>
              </c:ext>
            </c:extLst>
          </c:dPt>
          <c:dPt>
            <c:idx val="1"/>
            <c:bubble3D val="0"/>
            <c:spPr>
              <a:solidFill>
                <a:srgbClr val="5A91A4"/>
              </a:solidFill>
              <a:ln w="19050">
                <a:solidFill>
                  <a:schemeClr val="lt1"/>
                </a:solidFill>
              </a:ln>
              <a:effectLst/>
            </c:spPr>
            <c:extLst>
              <c:ext xmlns:c16="http://schemas.microsoft.com/office/drawing/2014/chart" uri="{C3380CC4-5D6E-409C-BE32-E72D297353CC}">
                <c16:uniqueId val="{00000003-B388-4A35-BC05-A4DAD75768B6}"/>
              </c:ext>
            </c:extLst>
          </c:dPt>
          <c:dPt>
            <c:idx val="2"/>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5-B388-4A35-BC05-A4DAD75768B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388-4A35-BC05-A4DAD75768B6}"/>
              </c:ext>
            </c:extLst>
          </c:dPt>
          <c:dLbls>
            <c:dLbl>
              <c:idx val="0"/>
              <c:layout>
                <c:manualLayout>
                  <c:x val="-0.13324501227075955"/>
                  <c:y val="9.473752526356453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88-4A35-BC05-A4DAD75768B6}"/>
                </c:ext>
              </c:extLst>
            </c:dLbl>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Roboto" panose="02000000000000000000" pitchFamily="2" charset="0"/>
                    <a:ea typeface="Roboto" panose="02000000000000000000" pitchFamily="2" charset="0"/>
                    <a:cs typeface="Roboto" panose="02000000000000000000" pitchFamily="2"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Шинэ тусгай зөвшөөрөл эзэмшигч /2023/</c:v>
                </c:pt>
                <c:pt idx="1">
                  <c:v>Үйл ажиллагаа зогсоосон</c:v>
                </c:pt>
                <c:pt idx="2">
                  <c:v>Үйл ажиллагаа эхлүүлээгүй</c:v>
                </c:pt>
              </c:strCache>
            </c:strRef>
          </c:cat>
          <c:val>
            <c:numRef>
              <c:f>Sheet1!$B$2:$B$5</c:f>
              <c:numCache>
                <c:formatCode>General</c:formatCode>
                <c:ptCount val="4"/>
                <c:pt idx="0">
                  <c:v>18</c:v>
                </c:pt>
                <c:pt idx="1">
                  <c:v>16</c:v>
                </c:pt>
                <c:pt idx="2">
                  <c:v>24</c:v>
                </c:pt>
              </c:numCache>
            </c:numRef>
          </c:val>
          <c:extLst>
            <c:ext xmlns:c16="http://schemas.microsoft.com/office/drawing/2014/chart" uri="{C3380CC4-5D6E-409C-BE32-E72D297353CC}">
              <c16:uniqueId val="{00000008-B388-4A35-BC05-A4DAD75768B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4">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styleClr val="auto"/>
    </cs:fillRef>
    <cs:effectRef idx="0"/>
    <cs:fontRef idx="minor">
      <a:schemeClr val="lt1"/>
    </cs:fontRef>
    <cs:spPr>
      <a:solidFill>
        <a:schemeClr val="phClr">
          <a:alpha val="70000"/>
        </a:schemeClr>
      </a:solidFill>
    </cs:spPr>
    <cs:defRPr sz="1197"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7BEFE02-767F-456E-A9D1-F7E55658BC19}" type="datetimeFigureOut">
              <a:rPr lang="en-US" smtClean="0"/>
              <a:t>9/16/2024</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5F2923D-410A-400F-AE9E-8C20A50EEB07}" type="slidenum">
              <a:rPr lang="en-US" smtClean="0"/>
              <a:t>‹#›</a:t>
            </a:fld>
            <a:endParaRPr lang="en-US"/>
          </a:p>
        </p:txBody>
      </p:sp>
    </p:spTree>
    <p:extLst>
      <p:ext uri="{BB962C8B-B14F-4D97-AF65-F5344CB8AC3E}">
        <p14:creationId xmlns:p14="http://schemas.microsoft.com/office/powerpoint/2010/main" val="137044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1</a:t>
            </a:fld>
            <a:endParaRPr lang="en-US"/>
          </a:p>
        </p:txBody>
      </p:sp>
    </p:spTree>
    <p:extLst>
      <p:ext uri="{BB962C8B-B14F-4D97-AF65-F5344CB8AC3E}">
        <p14:creationId xmlns:p14="http://schemas.microsoft.com/office/powerpoint/2010/main" val="712984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2</a:t>
            </a:fld>
            <a:endParaRPr lang="en-US"/>
          </a:p>
        </p:txBody>
      </p:sp>
    </p:spTree>
    <p:extLst>
      <p:ext uri="{BB962C8B-B14F-4D97-AF65-F5344CB8AC3E}">
        <p14:creationId xmlns:p14="http://schemas.microsoft.com/office/powerpoint/2010/main" val="2350381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dirty="0">
                <a:solidFill>
                  <a:schemeClr val="bg1"/>
                </a:solidFill>
                <a:latin typeface="Montserrat" panose="00000500000000000000" pitchFamily="2" charset="0"/>
              </a:rPr>
              <a:t>Дэлхийн шуудан холбооны зорилт, чиг хандлага</a:t>
            </a:r>
          </a:p>
          <a:p>
            <a:pPr marL="0" marR="0" lvl="0" indent="0" algn="l" defTabSz="914400" rtl="0" eaLnBrk="1" fontAlgn="auto" latinLnBrk="0" hangingPunct="1">
              <a:lnSpc>
                <a:spcPct val="100000"/>
              </a:lnSpc>
              <a:spcBef>
                <a:spcPts val="0"/>
              </a:spcBef>
              <a:spcAft>
                <a:spcPts val="0"/>
              </a:spcAft>
              <a:buClrTx/>
              <a:buSzTx/>
              <a:buFontTx/>
              <a:buNone/>
              <a:tabLst/>
              <a:defRPr/>
            </a:pPr>
            <a:r>
              <a:rPr lang="mn-MN" dirty="0">
                <a:solidFill>
                  <a:schemeClr val="bg1"/>
                </a:solidFill>
                <a:latin typeface="Montserrat" panose="00000500000000000000" pitchFamily="2" charset="0"/>
              </a:rPr>
              <a:t>Дэлхийн шуудан холбооны байгууллага нь НҮБ-ын төрөлжсөн салбарын ууган байгууллагын нэг юм. 1860 онд байгуулагдсан уг байгууллагад Монгол Улс 1963 онд гишүүнээр элссэн бөгөөд үндсэн сүлжээ эзэмшигчээр Монгол шуудан ХК гишүүнчлэлийн эрхтэй байдаг. Дэлхийн 192 улс орныг эгнээндээ нэгтгэсэн тус байгууллага нь шуудангийн салбарын алсын хараа 2030 бодлогын бичиг баримтдаа эрхэм зорилгоо дараах арга хэмжээний дагуу хэрэгжүүлнэ гэж тусгасан байдаг. Үүнд</a:t>
            </a:r>
            <a:r>
              <a:rPr lang="en-US" dirty="0">
                <a:solidFill>
                  <a:schemeClr val="bg1"/>
                </a:solidFill>
                <a:latin typeface="Montserrat" panose="000005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dirty="0">
                <a:solidFill>
                  <a:schemeClr val="bg1"/>
                </a:solidFill>
                <a:latin typeface="Montserrat" panose="00000500000000000000" pitchFamily="2" charset="0"/>
              </a:rPr>
              <a:t>Засгийн газар хөрөнгө оруулалтыг дэмжсэн бодлогоор дамжуулан шуудангийн үйлчилгээний алдагдлыг бууруулах, нийгэм, эдийн засгийн хөгжилд шуудангийн үндсэн сүлжээг ашиглах боломжийг нэмэгдүүлэх;</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dirty="0"/>
              <a:t>Салбар хоорондын зохицуулалтыг боловсронгуй болгож, дэмжлэг үзүүлэх</a:t>
            </a:r>
            <a:r>
              <a:rPr lang="en-US" dirty="0"/>
              <a:t>;</a:t>
            </a:r>
            <a:endParaRPr lang="mn-MN"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dirty="0"/>
              <a:t>Үйлчилгээ эрхлэгчид стратеги, үйл ажиллагаагаа төрөлжүүлэх замаар гүйцэтгэлээ сайжруулах;</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dirty="0"/>
              <a:t>Төр, хувийн хэвшлийн түншлэлийг дэмжиж, шуудангийн салбарын үйл ажиллагаанд оролцогч талуудтай хамтран ажиллаж, тус салбарын интеграцчилалыг эрчимжүүлэх замаар зах зээлийг өргөтгөх.</a:t>
            </a:r>
          </a:p>
        </p:txBody>
      </p:sp>
      <p:sp>
        <p:nvSpPr>
          <p:cNvPr id="4" name="Slide Number Placeholder 3"/>
          <p:cNvSpPr>
            <a:spLocks noGrp="1"/>
          </p:cNvSpPr>
          <p:nvPr>
            <p:ph type="sldNum" sz="quarter" idx="5"/>
          </p:nvPr>
        </p:nvSpPr>
        <p:spPr/>
        <p:txBody>
          <a:bodyPr/>
          <a:lstStyle/>
          <a:p>
            <a:fld id="{A43B0D24-94D2-4A69-BF1B-33D52362389D}" type="slidenum">
              <a:rPr lang="en-US" smtClean="0"/>
              <a:t>3</a:t>
            </a:fld>
            <a:endParaRPr lang="en-US"/>
          </a:p>
        </p:txBody>
      </p:sp>
    </p:spTree>
    <p:extLst>
      <p:ext uri="{BB962C8B-B14F-4D97-AF65-F5344CB8AC3E}">
        <p14:creationId xmlns:p14="http://schemas.microsoft.com/office/powerpoint/2010/main" val="1432174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Дэлхийн</a:t>
            </a:r>
            <a:r>
              <a:rPr lang="en-US" dirty="0"/>
              <a:t> </a:t>
            </a:r>
            <a:r>
              <a:rPr lang="en-US" dirty="0" err="1"/>
              <a:t>шуудан</a:t>
            </a:r>
            <a:r>
              <a:rPr lang="en-US" dirty="0"/>
              <a:t> </a:t>
            </a:r>
            <a:r>
              <a:rPr lang="en-US" dirty="0" err="1"/>
              <a:t>холбоо</a:t>
            </a:r>
            <a:r>
              <a:rPr lang="en-US" dirty="0"/>
              <a:t> </a:t>
            </a:r>
            <a:r>
              <a:rPr lang="en-US" dirty="0" err="1"/>
              <a:t>өөрийн</a:t>
            </a:r>
            <a:r>
              <a:rPr lang="en-US" dirty="0"/>
              <a:t> </a:t>
            </a:r>
            <a:r>
              <a:rPr lang="en-US" dirty="0" err="1"/>
              <a:t>гишүүн</a:t>
            </a:r>
            <a:r>
              <a:rPr lang="en-US" dirty="0"/>
              <a:t> </a:t>
            </a:r>
            <a:r>
              <a:rPr lang="en-US" dirty="0" err="1"/>
              <a:t>улсуудын</a:t>
            </a:r>
            <a:r>
              <a:rPr lang="en-US" dirty="0"/>
              <a:t> шуудангийн </a:t>
            </a:r>
            <a:r>
              <a:rPr lang="en-US" dirty="0" err="1"/>
              <a:t>хөгжлийн</a:t>
            </a:r>
            <a:r>
              <a:rPr lang="en-US" dirty="0"/>
              <a:t> </a:t>
            </a:r>
            <a:r>
              <a:rPr lang="en-US" dirty="0" err="1"/>
              <a:t>харьцуулсан</a:t>
            </a:r>
            <a:r>
              <a:rPr lang="en-US" dirty="0"/>
              <a:t> </a:t>
            </a:r>
            <a:r>
              <a:rPr lang="en-US" dirty="0" err="1"/>
              <a:t>үзүүлэлтийг</a:t>
            </a:r>
            <a:r>
              <a:rPr lang="en-US" dirty="0"/>
              <a:t> </a:t>
            </a:r>
            <a:r>
              <a:rPr lang="en-US" dirty="0" err="1"/>
              <a:t>шинжлэхдээ</a:t>
            </a:r>
            <a:r>
              <a:rPr lang="en-US" dirty="0"/>
              <a:t> 2IPD </a:t>
            </a:r>
            <a:r>
              <a:rPr lang="mn-MN" dirty="0"/>
              <a:t>үнэлгээний аргачлалыг</a:t>
            </a:r>
            <a:r>
              <a:rPr lang="en-US" dirty="0"/>
              <a:t> </a:t>
            </a:r>
            <a:r>
              <a:rPr lang="en-US" dirty="0" err="1"/>
              <a:t>ашигладаг</a:t>
            </a:r>
            <a:r>
              <a:rPr lang="en-US" dirty="0"/>
              <a:t>. </a:t>
            </a:r>
            <a:r>
              <a:rPr lang="en-US" dirty="0" err="1"/>
              <a:t>Энэхүү</a:t>
            </a:r>
            <a:r>
              <a:rPr lang="en-US" dirty="0"/>
              <a:t> </a:t>
            </a:r>
            <a:r>
              <a:rPr lang="mn-MN" dirty="0"/>
              <a:t>аргачлал</a:t>
            </a:r>
            <a:r>
              <a:rPr lang="en-US" dirty="0"/>
              <a:t> </a:t>
            </a:r>
            <a:r>
              <a:rPr lang="en-US" dirty="0" err="1"/>
              <a:t>нь</a:t>
            </a:r>
            <a:r>
              <a:rPr lang="en-US" dirty="0"/>
              <a:t> </a:t>
            </a:r>
            <a:r>
              <a:rPr lang="en-US" dirty="0" err="1"/>
              <a:t>дэлхийн</a:t>
            </a:r>
            <a:r>
              <a:rPr lang="en-US" dirty="0"/>
              <a:t> 1</a:t>
            </a:r>
            <a:r>
              <a:rPr lang="mn-MN" dirty="0"/>
              <a:t>92</a:t>
            </a:r>
            <a:r>
              <a:rPr lang="en-US" dirty="0"/>
              <a:t> </a:t>
            </a:r>
            <a:r>
              <a:rPr lang="en-US" dirty="0" err="1"/>
              <a:t>орны</a:t>
            </a:r>
            <a:r>
              <a:rPr lang="en-US" dirty="0"/>
              <a:t> шуудангийн </a:t>
            </a:r>
            <a:r>
              <a:rPr lang="en-US" dirty="0" err="1"/>
              <a:t>үйлчилгээ</a:t>
            </a:r>
            <a:r>
              <a:rPr lang="en-US" dirty="0"/>
              <a:t> </a:t>
            </a:r>
            <a:r>
              <a:rPr lang="en-US" dirty="0" err="1"/>
              <a:t>үзүүлэгч</a:t>
            </a:r>
            <a:r>
              <a:rPr lang="en-US" dirty="0"/>
              <a:t> </a:t>
            </a:r>
            <a:r>
              <a:rPr lang="en-US" dirty="0" err="1"/>
              <a:t>байгууллагуудын</a:t>
            </a:r>
            <a:r>
              <a:rPr lang="en-US" dirty="0"/>
              <a:t> </a:t>
            </a:r>
            <a:r>
              <a:rPr lang="en-US" dirty="0" err="1"/>
              <a:t>гүйцэтгэлийн</a:t>
            </a:r>
            <a:r>
              <a:rPr lang="en-US" dirty="0"/>
              <a:t> </a:t>
            </a:r>
            <a:r>
              <a:rPr lang="en-US" dirty="0" err="1"/>
              <a:t>талаарх</a:t>
            </a:r>
            <a:r>
              <a:rPr lang="en-US" dirty="0"/>
              <a:t> </a:t>
            </a:r>
            <a:r>
              <a:rPr lang="en-US" dirty="0" err="1"/>
              <a:t>мэдээллийг</a:t>
            </a:r>
            <a:r>
              <a:rPr lang="en-US" dirty="0"/>
              <a:t> </a:t>
            </a:r>
            <a:r>
              <a:rPr lang="en-US" dirty="0" err="1"/>
              <a:t>нэгтгэсэн</a:t>
            </a:r>
            <a:r>
              <a:rPr lang="en-US" dirty="0"/>
              <a:t> </a:t>
            </a:r>
            <a:r>
              <a:rPr lang="en-US" dirty="0" err="1"/>
              <a:t>нийлмэл</a:t>
            </a:r>
            <a:r>
              <a:rPr lang="en-US" dirty="0"/>
              <a:t> </a:t>
            </a:r>
            <a:r>
              <a:rPr lang="en-US" dirty="0" err="1"/>
              <a:t>индекс</a:t>
            </a:r>
            <a:r>
              <a:rPr lang="en-US" dirty="0"/>
              <a:t> </a:t>
            </a:r>
            <a:r>
              <a:rPr lang="en-US" dirty="0" err="1"/>
              <a:t>юм</a:t>
            </a:r>
            <a:r>
              <a:rPr lang="en-US" dirty="0"/>
              <a:t>. </a:t>
            </a:r>
            <a:r>
              <a:rPr lang="mn-MN" dirty="0"/>
              <a:t>Г</a:t>
            </a:r>
            <a:r>
              <a:rPr lang="en-US" dirty="0" err="1"/>
              <a:t>азарзүйн</a:t>
            </a:r>
            <a:r>
              <a:rPr lang="en-US" dirty="0"/>
              <a:t> </a:t>
            </a:r>
            <a:r>
              <a:rPr lang="en-US" dirty="0" err="1"/>
              <a:t>өргөн</a:t>
            </a:r>
            <a:r>
              <a:rPr lang="en-US" dirty="0"/>
              <a:t> </a:t>
            </a:r>
            <a:r>
              <a:rPr lang="mn-MN" dirty="0"/>
              <a:t>цар </a:t>
            </a:r>
            <a:r>
              <a:rPr lang="en-US" dirty="0" err="1"/>
              <a:t>хүрээг</a:t>
            </a:r>
            <a:r>
              <a:rPr lang="en-US" dirty="0"/>
              <a:t> </a:t>
            </a:r>
            <a:r>
              <a:rPr lang="en-US" dirty="0" err="1"/>
              <a:t>хамарсан</a:t>
            </a:r>
            <a:r>
              <a:rPr lang="en-US" dirty="0"/>
              <a:t>, </a:t>
            </a:r>
            <a:r>
              <a:rPr lang="mn-MN" dirty="0"/>
              <a:t>их хэмжээний өгөгдөл солилцоог </a:t>
            </a:r>
            <a:r>
              <a:rPr lang="en-US" dirty="0" err="1"/>
              <a:t>нэгтгэ</a:t>
            </a:r>
            <a:r>
              <a:rPr lang="mn-MN" dirty="0"/>
              <a:t>сэн</a:t>
            </a:r>
            <a:r>
              <a:rPr lang="en-US" dirty="0"/>
              <a:t> </a:t>
            </a:r>
            <a:r>
              <a:rPr lang="mn-MN" dirty="0"/>
              <a:t>шуудангийн хөгжлийн энэхүү</a:t>
            </a:r>
            <a:r>
              <a:rPr lang="en-US" dirty="0"/>
              <a:t> </a:t>
            </a:r>
            <a:r>
              <a:rPr lang="en-US" dirty="0" err="1"/>
              <a:t>индекс</a:t>
            </a:r>
            <a:r>
              <a:rPr lang="en-US" dirty="0"/>
              <a:t> </a:t>
            </a:r>
            <a:r>
              <a:rPr lang="en-US" dirty="0" err="1"/>
              <a:t>нь</a:t>
            </a:r>
            <a:r>
              <a:rPr lang="mn-MN" dirty="0"/>
              <a:t> улс орнуудын</a:t>
            </a:r>
            <a:r>
              <a:rPr lang="en-US" dirty="0"/>
              <a:t> </a:t>
            </a:r>
            <a:r>
              <a:rPr lang="mn-MN" dirty="0"/>
              <a:t>бодлого </a:t>
            </a:r>
            <a:r>
              <a:rPr lang="en-US" dirty="0" err="1"/>
              <a:t>боловсруулагчид</a:t>
            </a:r>
            <a:r>
              <a:rPr lang="en-US" dirty="0"/>
              <a:t>, </a:t>
            </a:r>
            <a:r>
              <a:rPr lang="en-US" dirty="0" err="1"/>
              <a:t>зохицуулагч</a:t>
            </a:r>
            <a:r>
              <a:rPr lang="mn-MN" dirty="0"/>
              <a:t>ид, </a:t>
            </a:r>
            <a:r>
              <a:rPr lang="en-US" dirty="0" err="1"/>
              <a:t>шуудангийн</a:t>
            </a:r>
            <a:r>
              <a:rPr lang="en-US" dirty="0"/>
              <a:t> </a:t>
            </a:r>
            <a:r>
              <a:rPr lang="en-US" dirty="0" err="1"/>
              <a:t>үйл</a:t>
            </a:r>
            <a:r>
              <a:rPr lang="mn-MN" dirty="0"/>
              <a:t>чилгээ</a:t>
            </a:r>
            <a:r>
              <a:rPr lang="en-US" dirty="0"/>
              <a:t> </a:t>
            </a:r>
            <a:r>
              <a:rPr lang="en-US" dirty="0" err="1"/>
              <a:t>эрхлэгчид</a:t>
            </a:r>
            <a:r>
              <a:rPr lang="en-US" dirty="0"/>
              <a:t>, </a:t>
            </a:r>
            <a:r>
              <a:rPr lang="en-US" dirty="0" err="1"/>
              <a:t>шуудангийн</a:t>
            </a:r>
            <a:r>
              <a:rPr lang="en-US" dirty="0"/>
              <a:t> </a:t>
            </a:r>
            <a:r>
              <a:rPr lang="mn-MN" dirty="0"/>
              <a:t>олон талт үйл ажиллагаанд</a:t>
            </a:r>
            <a:r>
              <a:rPr lang="en-US" dirty="0"/>
              <a:t> </a:t>
            </a:r>
            <a:r>
              <a:rPr lang="en-US" dirty="0" err="1"/>
              <a:t>оролцогчид</a:t>
            </a:r>
            <a:r>
              <a:rPr lang="en-US" dirty="0"/>
              <a:t> </a:t>
            </a:r>
            <a:r>
              <a:rPr lang="en-US" dirty="0" err="1"/>
              <a:t>болон</a:t>
            </a:r>
            <a:r>
              <a:rPr lang="en-US" dirty="0"/>
              <a:t> </a:t>
            </a:r>
            <a:r>
              <a:rPr lang="en-US" dirty="0" err="1"/>
              <a:t>үйлчлүүлэгч</a:t>
            </a:r>
            <a:r>
              <a:rPr lang="mn-MN" dirty="0"/>
              <a:t> нарыг</a:t>
            </a:r>
            <a:r>
              <a:rPr lang="en-US" dirty="0"/>
              <a:t> </a:t>
            </a:r>
            <a:r>
              <a:rPr lang="mn-MN" dirty="0"/>
              <a:t>бодитой эх сурвалж,</a:t>
            </a:r>
            <a:r>
              <a:rPr lang="en-US" dirty="0"/>
              <a:t> </a:t>
            </a:r>
            <a:r>
              <a:rPr lang="en-US" dirty="0" err="1"/>
              <a:t>мэдээллээр</a:t>
            </a:r>
            <a:r>
              <a:rPr lang="en-US" dirty="0"/>
              <a:t> </a:t>
            </a:r>
            <a:r>
              <a:rPr lang="en-US" dirty="0" err="1"/>
              <a:t>ханга</a:t>
            </a:r>
            <a:r>
              <a:rPr lang="mn-MN" dirty="0"/>
              <a:t>ж байгаа юм</a:t>
            </a:r>
            <a:r>
              <a:rPr lang="en-US" dirty="0"/>
              <a:t>. </a:t>
            </a:r>
          </a:p>
          <a:p>
            <a:r>
              <a:rPr lang="en-US" dirty="0"/>
              <a:t>2IPD</a:t>
            </a:r>
            <a:r>
              <a:rPr lang="mn-MN" dirty="0"/>
              <a:t> индекс</a:t>
            </a:r>
            <a:r>
              <a:rPr lang="en-US" dirty="0"/>
              <a:t> </a:t>
            </a:r>
            <a:r>
              <a:rPr lang="en-US" dirty="0" err="1"/>
              <a:t>нь</a:t>
            </a:r>
            <a:r>
              <a:rPr lang="en-US" dirty="0"/>
              <a:t> </a:t>
            </a:r>
            <a:r>
              <a:rPr lang="en-US" dirty="0" err="1"/>
              <a:t>дөрвөн</a:t>
            </a:r>
            <a:r>
              <a:rPr lang="en-US" dirty="0"/>
              <a:t> </a:t>
            </a:r>
            <a:r>
              <a:rPr lang="en-US" dirty="0" err="1"/>
              <a:t>тулгуур</a:t>
            </a:r>
            <a:r>
              <a:rPr lang="mn-MN" dirty="0"/>
              <a:t>т</a:t>
            </a:r>
            <a:r>
              <a:rPr lang="en-US" dirty="0"/>
              <a:t> </a:t>
            </a:r>
            <a:r>
              <a:rPr lang="en-US" dirty="0" err="1"/>
              <a:t>суурилдаг</a:t>
            </a:r>
            <a:r>
              <a:rPr lang="en-US" dirty="0"/>
              <a:t>. (</a:t>
            </a:r>
            <a:r>
              <a:rPr lang="en-US" dirty="0" err="1"/>
              <a:t>Тэдгээр</a:t>
            </a:r>
            <a:r>
              <a:rPr lang="en-US" dirty="0"/>
              <a:t> </a:t>
            </a:r>
            <a:r>
              <a:rPr lang="en-US" dirty="0" err="1"/>
              <a:t>нь</a:t>
            </a:r>
            <a:r>
              <a:rPr lang="en-US" dirty="0"/>
              <a:t> </a:t>
            </a:r>
            <a:r>
              <a:rPr lang="en-US" dirty="0" err="1"/>
              <a:t>эргээд</a:t>
            </a:r>
            <a:r>
              <a:rPr lang="en-US" dirty="0"/>
              <a:t> </a:t>
            </a:r>
            <a:r>
              <a:rPr lang="en-US" dirty="0" err="1"/>
              <a:t>олон</a:t>
            </a:r>
            <a:r>
              <a:rPr lang="en-US" dirty="0"/>
              <a:t> </a:t>
            </a:r>
            <a:r>
              <a:rPr lang="en-US" dirty="0" err="1"/>
              <a:t>төрлийн</a:t>
            </a:r>
            <a:r>
              <a:rPr lang="en-US" dirty="0"/>
              <a:t> </a:t>
            </a:r>
            <a:r>
              <a:rPr lang="en-US" dirty="0" err="1"/>
              <a:t>дэд</a:t>
            </a:r>
            <a:r>
              <a:rPr lang="en-US" dirty="0"/>
              <a:t> </a:t>
            </a:r>
            <a:r>
              <a:rPr lang="en-US" dirty="0" err="1"/>
              <a:t>үзүүлэлтүүдийн</a:t>
            </a:r>
            <a:r>
              <a:rPr lang="en-US" dirty="0"/>
              <a:t> </a:t>
            </a:r>
            <a:r>
              <a:rPr lang="en-US" dirty="0" err="1"/>
              <a:t>үр</a:t>
            </a:r>
            <a:r>
              <a:rPr lang="en-US" dirty="0"/>
              <a:t> </a:t>
            </a:r>
            <a:r>
              <a:rPr lang="en-US" dirty="0" err="1"/>
              <a:t>дүн</a:t>
            </a:r>
            <a:r>
              <a:rPr lang="mn-MN" dirty="0"/>
              <a:t>г</a:t>
            </a:r>
            <a:r>
              <a:rPr lang="en-US" dirty="0"/>
              <a:t> </a:t>
            </a:r>
            <a:r>
              <a:rPr lang="en-US" dirty="0" err="1"/>
              <a:t>гар</a:t>
            </a:r>
            <a:r>
              <a:rPr lang="mn-MN" dirty="0"/>
              <a:t>гаж</a:t>
            </a:r>
            <a:r>
              <a:rPr lang="en-US" dirty="0"/>
              <a:t> </a:t>
            </a:r>
            <a:r>
              <a:rPr lang="en-US" dirty="0" err="1"/>
              <a:t>ирдэг</a:t>
            </a:r>
            <a:r>
              <a:rPr lang="en-US" dirty="0"/>
              <a:t>.)</a:t>
            </a:r>
          </a:p>
          <a:p>
            <a:pPr marL="171450" indent="-171450">
              <a:buFontTx/>
              <a:buChar char="-"/>
            </a:pPr>
            <a:r>
              <a:rPr lang="en-US" dirty="0" err="1"/>
              <a:t>Найдвартай</a:t>
            </a:r>
            <a:r>
              <a:rPr lang="en-US" dirty="0"/>
              <a:t> байдал </a:t>
            </a:r>
            <a:r>
              <a:rPr lang="en-US" dirty="0" err="1"/>
              <a:t>нь</a:t>
            </a:r>
            <a:r>
              <a:rPr lang="en-US" dirty="0"/>
              <a:t> </a:t>
            </a:r>
            <a:r>
              <a:rPr lang="en-US" dirty="0" err="1"/>
              <a:t>шуудангийн</a:t>
            </a:r>
            <a:r>
              <a:rPr lang="en-US" dirty="0"/>
              <a:t> </a:t>
            </a:r>
            <a:r>
              <a:rPr lang="en-US" dirty="0" err="1"/>
              <a:t>бүх</a:t>
            </a:r>
            <a:r>
              <a:rPr lang="en-US" dirty="0"/>
              <a:t> </a:t>
            </a:r>
            <a:r>
              <a:rPr lang="en-US" dirty="0" err="1"/>
              <a:t>төрлийн</a:t>
            </a:r>
            <a:r>
              <a:rPr lang="en-US" dirty="0"/>
              <a:t> </a:t>
            </a:r>
            <a:r>
              <a:rPr lang="en-US" dirty="0" err="1"/>
              <a:t>үйлчилгээний</a:t>
            </a:r>
            <a:r>
              <a:rPr lang="en-US" dirty="0"/>
              <a:t> (</a:t>
            </a:r>
            <a:r>
              <a:rPr lang="en-US" dirty="0" err="1"/>
              <a:t>захидал</a:t>
            </a:r>
            <a:r>
              <a:rPr lang="en-US" dirty="0"/>
              <a:t> </a:t>
            </a:r>
            <a:r>
              <a:rPr lang="en-US" dirty="0" err="1"/>
              <a:t>илгээмж</a:t>
            </a:r>
            <a:r>
              <a:rPr lang="en-US" dirty="0"/>
              <a:t>, </a:t>
            </a:r>
            <a:r>
              <a:rPr lang="en-US" dirty="0" err="1"/>
              <a:t>боодол</a:t>
            </a:r>
            <a:r>
              <a:rPr lang="en-US" dirty="0"/>
              <a:t>, </a:t>
            </a:r>
            <a:r>
              <a:rPr lang="en-US" dirty="0" err="1"/>
              <a:t>буухиа</a:t>
            </a:r>
            <a:r>
              <a:rPr lang="en-US" dirty="0"/>
              <a:t> </a:t>
            </a:r>
            <a:r>
              <a:rPr lang="en-US" dirty="0" err="1"/>
              <a:t>шуудан</a:t>
            </a:r>
            <a:r>
              <a:rPr lang="en-US" dirty="0"/>
              <a:t>) </a:t>
            </a:r>
            <a:r>
              <a:rPr lang="en-US" dirty="0" err="1"/>
              <a:t>хүргэх</a:t>
            </a:r>
            <a:r>
              <a:rPr lang="en-US" dirty="0"/>
              <a:t> </a:t>
            </a:r>
            <a:r>
              <a:rPr lang="en-US" dirty="0" err="1"/>
              <a:t>хурд</a:t>
            </a:r>
            <a:r>
              <a:rPr lang="en-US" dirty="0"/>
              <a:t>, </a:t>
            </a:r>
            <a:r>
              <a:rPr lang="en-US" dirty="0" err="1"/>
              <a:t>урьдчилан</a:t>
            </a:r>
            <a:r>
              <a:rPr lang="en-US" dirty="0"/>
              <a:t> </a:t>
            </a:r>
            <a:r>
              <a:rPr lang="en-US" dirty="0" err="1"/>
              <a:t>таамагла</a:t>
            </a:r>
            <a:r>
              <a:rPr lang="mn-MN" dirty="0"/>
              <a:t>л</a:t>
            </a:r>
            <a:r>
              <a:rPr lang="en-US" dirty="0"/>
              <a:t>, </a:t>
            </a:r>
            <a:r>
              <a:rPr lang="en-US" dirty="0" err="1"/>
              <a:t>түүнд</a:t>
            </a:r>
            <a:r>
              <a:rPr lang="en-US" dirty="0"/>
              <a:t> </a:t>
            </a:r>
            <a:r>
              <a:rPr lang="en-US" dirty="0" err="1"/>
              <a:t>тохир</a:t>
            </a:r>
            <a:r>
              <a:rPr lang="mn-MN" dirty="0"/>
              <a:t>о</a:t>
            </a:r>
            <a:r>
              <a:rPr lang="en-US" dirty="0"/>
              <a:t>х </a:t>
            </a:r>
            <a:r>
              <a:rPr lang="en-US" dirty="0" err="1"/>
              <a:t>боломжийг</a:t>
            </a:r>
            <a:r>
              <a:rPr lang="en-US" dirty="0"/>
              <a:t> </a:t>
            </a:r>
            <a:r>
              <a:rPr lang="en-US" dirty="0" err="1"/>
              <a:t>илэрхийлдэг</a:t>
            </a:r>
            <a:r>
              <a:rPr lang="en-US" dirty="0"/>
              <a:t>.</a:t>
            </a:r>
          </a:p>
          <a:p>
            <a:pPr marL="171450" indent="-171450">
              <a:buFontTx/>
              <a:buChar char="-"/>
            </a:pPr>
            <a:r>
              <a:rPr lang="en-US" dirty="0" err="1"/>
              <a:t>Хүртээмж</a:t>
            </a:r>
            <a:r>
              <a:rPr lang="en-US" dirty="0"/>
              <a:t> </a:t>
            </a:r>
            <a:r>
              <a:rPr lang="en-US" dirty="0" err="1"/>
              <a:t>нь</a:t>
            </a:r>
            <a:r>
              <a:rPr lang="en-US" dirty="0"/>
              <a:t> шуудангийн </a:t>
            </a:r>
            <a:r>
              <a:rPr lang="en-US" dirty="0" err="1"/>
              <a:t>үйл</a:t>
            </a:r>
            <a:r>
              <a:rPr lang="en-US" dirty="0"/>
              <a:t> </a:t>
            </a:r>
            <a:r>
              <a:rPr lang="en-US" dirty="0" err="1"/>
              <a:t>ажиллагаа</a:t>
            </a:r>
            <a:r>
              <a:rPr lang="en-US" dirty="0"/>
              <a:t> </a:t>
            </a:r>
            <a:r>
              <a:rPr lang="en-US" dirty="0" err="1"/>
              <a:t>эрхлэгчид</a:t>
            </a:r>
            <a:r>
              <a:rPr lang="en-US" dirty="0"/>
              <a:t> </a:t>
            </a:r>
            <a:r>
              <a:rPr lang="en-US" dirty="0" err="1"/>
              <a:t>олон</a:t>
            </a:r>
            <a:r>
              <a:rPr lang="en-US" dirty="0"/>
              <a:t> </a:t>
            </a:r>
            <a:r>
              <a:rPr lang="en-US" dirty="0" err="1"/>
              <a:t>улсын</a:t>
            </a:r>
            <a:r>
              <a:rPr lang="en-US" dirty="0"/>
              <a:t> </a:t>
            </a:r>
            <a:r>
              <a:rPr lang="en-US" dirty="0" err="1"/>
              <a:t>сүлжээний</a:t>
            </a:r>
            <a:r>
              <a:rPr lang="en-US" dirty="0"/>
              <a:t> </a:t>
            </a:r>
            <a:r>
              <a:rPr lang="en-US" dirty="0" err="1"/>
              <a:t>цар</a:t>
            </a:r>
            <a:r>
              <a:rPr lang="en-US" dirty="0"/>
              <a:t> </a:t>
            </a:r>
            <a:r>
              <a:rPr lang="en-US" dirty="0" err="1"/>
              <a:t>хүрээг</a:t>
            </a:r>
            <a:r>
              <a:rPr lang="en-US" dirty="0"/>
              <a:t> </a:t>
            </a:r>
            <a:r>
              <a:rPr lang="en-US" dirty="0" err="1"/>
              <a:t>үнэлэх</a:t>
            </a:r>
            <a:r>
              <a:rPr lang="en-US" dirty="0"/>
              <a:t> </a:t>
            </a:r>
            <a:r>
              <a:rPr lang="en-US" dirty="0" err="1"/>
              <a:t>замаар</a:t>
            </a:r>
            <a:r>
              <a:rPr lang="en-US" dirty="0"/>
              <a:t> </a:t>
            </a:r>
            <a:r>
              <a:rPr lang="en-US" dirty="0" err="1"/>
              <a:t>дэлхийн</a:t>
            </a:r>
            <a:r>
              <a:rPr lang="en-US" dirty="0"/>
              <a:t> шуудангийн </a:t>
            </a:r>
            <a:r>
              <a:rPr lang="en-US" dirty="0" err="1"/>
              <a:t>сүлжээний</a:t>
            </a:r>
            <a:r>
              <a:rPr lang="en-US" dirty="0"/>
              <a:t> </a:t>
            </a:r>
            <a:r>
              <a:rPr lang="mn-MN" dirty="0"/>
              <a:t>харилцан </a:t>
            </a:r>
            <a:r>
              <a:rPr lang="en-US" dirty="0" err="1"/>
              <a:t>холболтыг</a:t>
            </a:r>
            <a:r>
              <a:rPr lang="en-US" dirty="0"/>
              <a:t> </a:t>
            </a:r>
            <a:r>
              <a:rPr lang="en-US" dirty="0" err="1"/>
              <a:t>ашиглах</a:t>
            </a:r>
            <a:r>
              <a:rPr lang="en-US" dirty="0"/>
              <a:t> </a:t>
            </a:r>
            <a:r>
              <a:rPr lang="mn-MN" dirty="0"/>
              <a:t>үйл явц </a:t>
            </a:r>
            <a:r>
              <a:rPr lang="en-US" dirty="0" err="1"/>
              <a:t>юм</a:t>
            </a:r>
            <a:r>
              <a:rPr lang="en-US" dirty="0"/>
              <a:t>. </a:t>
            </a:r>
            <a:r>
              <a:rPr lang="en-US" dirty="0" err="1"/>
              <a:t>Биет</a:t>
            </a:r>
            <a:r>
              <a:rPr lang="en-US" dirty="0"/>
              <a:t> </a:t>
            </a:r>
            <a:r>
              <a:rPr lang="en-US" dirty="0" err="1"/>
              <a:t>шуудан</a:t>
            </a:r>
            <a:r>
              <a:rPr lang="en-US" dirty="0"/>
              <a:t> </a:t>
            </a:r>
            <a:r>
              <a:rPr lang="en-US" dirty="0" err="1"/>
              <a:t>хүргэлтийн</a:t>
            </a:r>
            <a:r>
              <a:rPr lang="en-US" dirty="0"/>
              <a:t> </a:t>
            </a:r>
            <a:r>
              <a:rPr lang="en-US" dirty="0" err="1"/>
              <a:t>үйлчилгээний</a:t>
            </a:r>
            <a:r>
              <a:rPr lang="en-US" dirty="0"/>
              <a:t> </a:t>
            </a:r>
            <a:r>
              <a:rPr lang="mn-MN" dirty="0"/>
              <a:t>харилцан холболтын хүрээнд </a:t>
            </a:r>
            <a:r>
              <a:rPr lang="en-US" dirty="0" err="1"/>
              <a:t>хамтран</a:t>
            </a:r>
            <a:r>
              <a:rPr lang="en-US" dirty="0"/>
              <a:t> </a:t>
            </a:r>
            <a:r>
              <a:rPr lang="en-US" dirty="0" err="1"/>
              <a:t>ажиллаж</a:t>
            </a:r>
            <a:r>
              <a:rPr lang="en-US" dirty="0"/>
              <a:t> </a:t>
            </a:r>
            <a:r>
              <a:rPr lang="en-US" dirty="0" err="1"/>
              <a:t>буй</a:t>
            </a:r>
            <a:r>
              <a:rPr lang="en-US" dirty="0"/>
              <a:t> </a:t>
            </a:r>
            <a:r>
              <a:rPr lang="en-US" dirty="0" err="1"/>
              <a:t>түншүүдийн</a:t>
            </a:r>
            <a:r>
              <a:rPr lang="en-US" dirty="0"/>
              <a:t> </a:t>
            </a:r>
            <a:r>
              <a:rPr lang="en-US" dirty="0" err="1"/>
              <a:t>сүлжээний</a:t>
            </a:r>
            <a:r>
              <a:rPr lang="en-US" dirty="0"/>
              <a:t> </a:t>
            </a:r>
            <a:r>
              <a:rPr lang="en-US" dirty="0" err="1"/>
              <a:t>тоо</a:t>
            </a:r>
            <a:r>
              <a:rPr lang="en-US" dirty="0"/>
              <a:t> </a:t>
            </a:r>
            <a:r>
              <a:rPr lang="en-US" dirty="0" err="1"/>
              <a:t>болон</a:t>
            </a:r>
            <a:r>
              <a:rPr lang="en-US" dirty="0"/>
              <a:t> </a:t>
            </a:r>
            <a:r>
              <a:rPr lang="mn-MN" dirty="0"/>
              <a:t>улс хоорондын </a:t>
            </a:r>
            <a:r>
              <a:rPr lang="en-US" dirty="0" err="1"/>
              <a:t>солилцооны</a:t>
            </a:r>
            <a:r>
              <a:rPr lang="en-US" dirty="0"/>
              <a:t> </a:t>
            </a:r>
            <a:r>
              <a:rPr lang="en-US" dirty="0" err="1"/>
              <a:t>хэмжээгээр</a:t>
            </a:r>
            <a:r>
              <a:rPr lang="en-US" dirty="0"/>
              <a:t> </a:t>
            </a:r>
            <a:r>
              <a:rPr lang="mn-MN" dirty="0"/>
              <a:t>илэрхийлэгддэг</a:t>
            </a:r>
            <a:r>
              <a:rPr lang="en-US" dirty="0"/>
              <a:t>. </a:t>
            </a:r>
          </a:p>
          <a:p>
            <a:pPr marL="171450" indent="-171450">
              <a:buFontTx/>
              <a:buChar char="-"/>
            </a:pPr>
            <a:r>
              <a:rPr lang="en-US" dirty="0" err="1"/>
              <a:t>Ач</a:t>
            </a:r>
            <a:r>
              <a:rPr lang="en-US" dirty="0"/>
              <a:t> </a:t>
            </a:r>
            <a:r>
              <a:rPr lang="en-US" dirty="0" err="1"/>
              <a:t>холбогдол</a:t>
            </a:r>
            <a:r>
              <a:rPr lang="en-US" dirty="0"/>
              <a:t> </a:t>
            </a:r>
            <a:r>
              <a:rPr lang="en-US" dirty="0" err="1"/>
              <a:t>нь</a:t>
            </a:r>
            <a:r>
              <a:rPr lang="en-US" dirty="0"/>
              <a:t> </a:t>
            </a:r>
            <a:r>
              <a:rPr lang="mn-MN" dirty="0"/>
              <a:t>улс хооронды</a:t>
            </a:r>
            <a:r>
              <a:rPr lang="en-US" dirty="0"/>
              <a:t>н </a:t>
            </a:r>
            <a:r>
              <a:rPr lang="en-US" dirty="0" err="1"/>
              <a:t>гүйлгээний</a:t>
            </a:r>
            <a:r>
              <a:rPr lang="en-US" dirty="0"/>
              <a:t> </a:t>
            </a:r>
            <a:r>
              <a:rPr lang="en-US" dirty="0" err="1"/>
              <a:t>тоо</a:t>
            </a:r>
            <a:r>
              <a:rPr lang="en-US" dirty="0"/>
              <a:t>, шуудангийн </a:t>
            </a:r>
            <a:r>
              <a:rPr lang="en-US" dirty="0" err="1"/>
              <a:t>салбаруудын</a:t>
            </a:r>
            <a:r>
              <a:rPr lang="en-US" dirty="0"/>
              <a:t> </a:t>
            </a:r>
            <a:r>
              <a:rPr lang="en-US" dirty="0" err="1"/>
              <a:t>тоо</a:t>
            </a:r>
            <a:r>
              <a:rPr lang="en-US" dirty="0"/>
              <a:t> </a:t>
            </a:r>
            <a:r>
              <a:rPr lang="en-US" dirty="0" err="1"/>
              <a:t>зэрэг</a:t>
            </a:r>
            <a:r>
              <a:rPr lang="en-US" dirty="0"/>
              <a:t> </a:t>
            </a:r>
            <a:r>
              <a:rPr lang="en-US" dirty="0" err="1"/>
              <a:t>элементүүдийг</a:t>
            </a:r>
            <a:r>
              <a:rPr lang="en-US" dirty="0"/>
              <a:t> </a:t>
            </a:r>
            <a:r>
              <a:rPr lang="en-US" dirty="0" err="1"/>
              <a:t>харгалзан</a:t>
            </a:r>
            <a:r>
              <a:rPr lang="en-US" dirty="0"/>
              <a:t> шуудангийн </a:t>
            </a:r>
            <a:r>
              <a:rPr lang="en-US" dirty="0" err="1"/>
              <a:t>үйл</a:t>
            </a:r>
            <a:r>
              <a:rPr lang="en-US" dirty="0"/>
              <a:t> </a:t>
            </a:r>
            <a:r>
              <a:rPr lang="en-US" dirty="0" err="1"/>
              <a:t>ажиллагааны</a:t>
            </a:r>
            <a:r>
              <a:rPr lang="en-US" dirty="0"/>
              <a:t> </a:t>
            </a:r>
            <a:r>
              <a:rPr lang="en-US" dirty="0" err="1"/>
              <a:t>ангилал</a:t>
            </a:r>
            <a:r>
              <a:rPr lang="en-US" dirty="0"/>
              <a:t> </a:t>
            </a:r>
            <a:r>
              <a:rPr lang="en-US" dirty="0" err="1"/>
              <a:t>тус</a:t>
            </a:r>
            <a:r>
              <a:rPr lang="en-US" dirty="0"/>
              <a:t> </a:t>
            </a:r>
            <a:r>
              <a:rPr lang="en-US" dirty="0" err="1"/>
              <a:t>бүрийн</a:t>
            </a:r>
            <a:r>
              <a:rPr lang="en-US" dirty="0"/>
              <a:t> </a:t>
            </a:r>
            <a:r>
              <a:rPr lang="en-US" dirty="0" err="1"/>
              <a:t>шилдэг</a:t>
            </a:r>
            <a:r>
              <a:rPr lang="en-US" dirty="0"/>
              <a:t> </a:t>
            </a:r>
            <a:r>
              <a:rPr lang="en-US" dirty="0" err="1"/>
              <a:t>гүйцэтгэлтэй</a:t>
            </a:r>
            <a:r>
              <a:rPr lang="en-US" dirty="0"/>
              <a:t> </a:t>
            </a:r>
            <a:r>
              <a:rPr lang="en-US" dirty="0" err="1"/>
              <a:t>харьцуула</a:t>
            </a:r>
            <a:r>
              <a:rPr lang="mn-MN" dirty="0"/>
              <a:t>н гаргадаг.</a:t>
            </a:r>
            <a:r>
              <a:rPr lang="en-US" dirty="0"/>
              <a:t> </a:t>
            </a:r>
          </a:p>
          <a:p>
            <a:pPr marL="171450" indent="-171450">
              <a:buFontTx/>
              <a:buChar char="-"/>
            </a:pPr>
            <a:r>
              <a:rPr lang="en-US" dirty="0" err="1"/>
              <a:t>Уян</a:t>
            </a:r>
            <a:r>
              <a:rPr lang="en-US" dirty="0"/>
              <a:t> </a:t>
            </a:r>
            <a:r>
              <a:rPr lang="en-US" dirty="0" err="1"/>
              <a:t>хатан</a:t>
            </a:r>
            <a:r>
              <a:rPr lang="en-US" dirty="0"/>
              <a:t> байдал </a:t>
            </a:r>
            <a:r>
              <a:rPr lang="en-US" dirty="0" err="1"/>
              <a:t>нь</a:t>
            </a:r>
            <a:r>
              <a:rPr lang="en-US" dirty="0"/>
              <a:t> </a:t>
            </a:r>
            <a:r>
              <a:rPr lang="en-US" dirty="0" err="1"/>
              <a:t>орлогын</a:t>
            </a:r>
            <a:r>
              <a:rPr lang="en-US" dirty="0"/>
              <a:t> </a:t>
            </a:r>
            <a:r>
              <a:rPr lang="en-US" dirty="0" err="1"/>
              <a:t>урсгалы</a:t>
            </a:r>
            <a:r>
              <a:rPr lang="mn-MN" dirty="0"/>
              <a:t>н</a:t>
            </a:r>
            <a:r>
              <a:rPr lang="en-US" dirty="0"/>
              <a:t> </a:t>
            </a:r>
            <a:r>
              <a:rPr lang="en-US" dirty="0" err="1"/>
              <a:t>төрөлжүүлэ</a:t>
            </a:r>
            <a:r>
              <a:rPr lang="mn-MN" dirty="0"/>
              <a:t>лт</a:t>
            </a:r>
            <a:r>
              <a:rPr lang="en-US" dirty="0"/>
              <a:t>, </a:t>
            </a:r>
            <a:r>
              <a:rPr lang="en-US" dirty="0" err="1"/>
              <a:t>шуудангийн</a:t>
            </a:r>
            <a:r>
              <a:rPr lang="en-US" dirty="0"/>
              <a:t> </a:t>
            </a:r>
            <a:r>
              <a:rPr lang="en-US" dirty="0" err="1"/>
              <a:t>үйлчилгээг</a:t>
            </a:r>
            <a:r>
              <a:rPr lang="en-US" dirty="0"/>
              <a:t> </a:t>
            </a:r>
            <a:r>
              <a:rPr lang="en-US" dirty="0" err="1"/>
              <a:t>хүртээмжтэй</a:t>
            </a:r>
            <a:r>
              <a:rPr lang="en-US" dirty="0"/>
              <a:t> </a:t>
            </a:r>
            <a:r>
              <a:rPr lang="en-US" dirty="0" err="1"/>
              <a:t>хүргэх</a:t>
            </a:r>
            <a:r>
              <a:rPr lang="en-US" dirty="0"/>
              <a:t>, </a:t>
            </a:r>
            <a:r>
              <a:rPr lang="en-US" dirty="0" err="1"/>
              <a:t>шинэчлэлтийг</a:t>
            </a:r>
            <a:r>
              <a:rPr lang="en-US" dirty="0"/>
              <a:t> </a:t>
            </a:r>
            <a:r>
              <a:rPr lang="en-US" dirty="0" err="1"/>
              <a:t>нэвтрүүлэх</a:t>
            </a:r>
            <a:r>
              <a:rPr lang="en-US" dirty="0"/>
              <a:t> </a:t>
            </a:r>
            <a:r>
              <a:rPr lang="en-US" dirty="0" err="1"/>
              <a:t>чадавхийг</a:t>
            </a:r>
            <a:r>
              <a:rPr lang="en-US" dirty="0"/>
              <a:t> </a:t>
            </a:r>
            <a:r>
              <a:rPr lang="en-US" dirty="0" err="1"/>
              <a:t>харуулдаг</a:t>
            </a:r>
            <a:r>
              <a:rPr lang="en-US" dirty="0"/>
              <a:t>.</a:t>
            </a:r>
          </a:p>
          <a:p>
            <a:pPr marL="0" indent="0">
              <a:buFontTx/>
              <a:buNone/>
            </a:pPr>
            <a:r>
              <a:rPr lang="en-US" dirty="0">
                <a:latin typeface="+mn-lt"/>
                <a:cs typeface="+mn-cs"/>
              </a:rPr>
              <a:t>2022 </a:t>
            </a:r>
            <a:r>
              <a:rPr lang="mn-MN" dirty="0">
                <a:latin typeface="+mn-lt"/>
                <a:cs typeface="+mn-cs"/>
              </a:rPr>
              <a:t>оноос өмнө 0-100 онооны үнэлгээний системээр үнэлдэг байсан, 2022 оноос хойш гишүүн улс орнуудын шуудангийн хөгжлийн түвшингээр нь эрэмбэлдэг болсон. Манай улсын үндсэн сүлжээ эзэмшигч Монгол шуудан ХК нь 2023 онд 46.7 оноогоор хөгжлийн 6-р түвшинд эрэмбэлэгдсэн байна.</a:t>
            </a:r>
          </a:p>
          <a:p>
            <a:endParaRPr lang="en-US" dirty="0"/>
          </a:p>
        </p:txBody>
      </p:sp>
      <p:sp>
        <p:nvSpPr>
          <p:cNvPr id="4" name="Slide Number Placeholder 3"/>
          <p:cNvSpPr>
            <a:spLocks noGrp="1"/>
          </p:cNvSpPr>
          <p:nvPr>
            <p:ph type="sldNum" sz="quarter" idx="5"/>
          </p:nvPr>
        </p:nvSpPr>
        <p:spPr/>
        <p:txBody>
          <a:bodyPr/>
          <a:lstStyle/>
          <a:p>
            <a:fld id="{A43B0D24-94D2-4A69-BF1B-33D52362389D}" type="slidenum">
              <a:rPr lang="en-US" smtClean="0"/>
              <a:t>4</a:t>
            </a:fld>
            <a:endParaRPr lang="en-US"/>
          </a:p>
        </p:txBody>
      </p:sp>
    </p:spTree>
    <p:extLst>
      <p:ext uri="{BB962C8B-B14F-4D97-AF65-F5344CB8AC3E}">
        <p14:creationId xmlns:p14="http://schemas.microsoft.com/office/powerpoint/2010/main" val="3699643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mn-MN" dirty="0">
                <a:solidFill>
                  <a:schemeClr val="bg1"/>
                </a:solidFill>
                <a:latin typeface="Montserrat" panose="00000500000000000000" pitchFamily="2" charset="0"/>
              </a:rPr>
              <a:t>Шуудангийн салбарын цахим шилжилт</a:t>
            </a:r>
            <a:endParaRPr lang="en-US" dirty="0">
              <a:solidFill>
                <a:schemeClr val="bg1"/>
              </a:solidFill>
              <a:latin typeface="Montserrat" panose="000005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mn-MN" sz="1200" dirty="0">
                <a:solidFill>
                  <a:schemeClr val="bg1"/>
                </a:solidFill>
                <a:latin typeface="Montserrat" panose="00000500000000000000" pitchFamily="2" charset="0"/>
              </a:rPr>
              <a:t>Шуудангийн салбарын уламжлалт бүтцээр жижиглэнгийн үйлчилгээ, хүргэлт, логистик гэсэн 3 төрөлтэй байсан бол шинэчлэгдсэн бүтэцд шуудангийн салбарын цахим шилжилт нэмэгдэж байгаа юм.</a:t>
            </a:r>
            <a:endParaRPr lang="mn-MN" sz="1200" dirty="0">
              <a:solidFill>
                <a:schemeClr val="tx1">
                  <a:lumMod val="50000"/>
                </a:schemeClr>
              </a:solidFill>
            </a:endParaRPr>
          </a:p>
          <a:p>
            <a:pPr marL="0" indent="0" algn="just">
              <a:buNone/>
            </a:pPr>
            <a:r>
              <a:rPr lang="en-US" sz="1200" dirty="0">
                <a:solidFill>
                  <a:schemeClr val="tx1">
                    <a:lumMod val="50000"/>
                  </a:schemeClr>
                </a:solidFill>
              </a:rPr>
              <a:t>Шуудангийн салбарын </a:t>
            </a:r>
            <a:r>
              <a:rPr lang="en-US" sz="1200" dirty="0" err="1">
                <a:solidFill>
                  <a:schemeClr val="tx1">
                    <a:lumMod val="50000"/>
                  </a:schemeClr>
                </a:solidFill>
              </a:rPr>
              <a:t>үйлчилгээний</a:t>
            </a:r>
            <a:r>
              <a:rPr lang="en-US" sz="1200" dirty="0">
                <a:solidFill>
                  <a:schemeClr val="tx1">
                    <a:lumMod val="50000"/>
                  </a:schemeClr>
                </a:solidFill>
              </a:rPr>
              <a:t> </a:t>
            </a:r>
            <a:r>
              <a:rPr lang="mn-MN" sz="1200" dirty="0">
                <a:solidFill>
                  <a:schemeClr val="tx1">
                    <a:lumMod val="50000"/>
                  </a:schemeClr>
                </a:solidFill>
              </a:rPr>
              <a:t>цахим шилжилт </a:t>
            </a:r>
            <a:r>
              <a:rPr lang="en-US" sz="1200" dirty="0" err="1">
                <a:solidFill>
                  <a:schemeClr val="tx1">
                    <a:lumMod val="50000"/>
                  </a:schemeClr>
                </a:solidFill>
              </a:rPr>
              <a:t>нь</a:t>
            </a:r>
            <a:r>
              <a:rPr lang="mn-MN" sz="1200" dirty="0">
                <a:solidFill>
                  <a:schemeClr val="tx1">
                    <a:lumMod val="50000"/>
                  </a:schemeClr>
                </a:solidFill>
              </a:rPr>
              <a:t> бол</a:t>
            </a:r>
            <a:r>
              <a:rPr lang="en-US" sz="1200" dirty="0">
                <a:solidFill>
                  <a:schemeClr val="tx1">
                    <a:lumMod val="50000"/>
                  </a:schemeClr>
                </a:solidFill>
              </a:rPr>
              <a:t> салбарын </a:t>
            </a:r>
            <a:r>
              <a:rPr lang="en-US" sz="1200" dirty="0" err="1">
                <a:solidFill>
                  <a:schemeClr val="tx1">
                    <a:lumMod val="50000"/>
                  </a:schemeClr>
                </a:solidFill>
              </a:rPr>
              <a:t>хөгжлийн</a:t>
            </a:r>
            <a:r>
              <a:rPr lang="en-US" sz="1200" dirty="0">
                <a:solidFill>
                  <a:schemeClr val="tx1">
                    <a:lumMod val="50000"/>
                  </a:schemeClr>
                </a:solidFill>
              </a:rPr>
              <a:t> </a:t>
            </a:r>
            <a:r>
              <a:rPr lang="en-US" sz="1200" dirty="0" err="1">
                <a:solidFill>
                  <a:schemeClr val="tx1">
                    <a:lumMod val="50000"/>
                  </a:schemeClr>
                </a:solidFill>
              </a:rPr>
              <a:t>түлхүүр</a:t>
            </a:r>
            <a:r>
              <a:rPr lang="en-US" sz="1200" dirty="0">
                <a:solidFill>
                  <a:schemeClr val="tx1">
                    <a:lumMod val="50000"/>
                  </a:schemeClr>
                </a:solidFill>
              </a:rPr>
              <a:t> </a:t>
            </a:r>
            <a:r>
              <a:rPr lang="en-US" sz="1200" dirty="0" err="1">
                <a:solidFill>
                  <a:schemeClr val="tx1">
                    <a:lumMod val="50000"/>
                  </a:schemeClr>
                </a:solidFill>
              </a:rPr>
              <a:t>бол</a:t>
            </a:r>
            <a:r>
              <a:rPr lang="mn-MN" sz="1200" dirty="0">
                <a:solidFill>
                  <a:schemeClr val="tx1">
                    <a:lumMod val="50000"/>
                  </a:schemeClr>
                </a:solidFill>
              </a:rPr>
              <a:t>ж байгаа юм</a:t>
            </a:r>
            <a:r>
              <a:rPr lang="en-US" sz="1200" dirty="0">
                <a:solidFill>
                  <a:schemeClr val="tx1">
                    <a:lumMod val="50000"/>
                  </a:schemeClr>
                </a:solidFill>
              </a:rPr>
              <a:t>. </a:t>
            </a:r>
            <a:r>
              <a:rPr lang="en-US" sz="1200" dirty="0" err="1">
                <a:solidFill>
                  <a:schemeClr val="tx1">
                    <a:lumMod val="50000"/>
                  </a:schemeClr>
                </a:solidFill>
              </a:rPr>
              <a:t>Энэ</a:t>
            </a:r>
            <a:r>
              <a:rPr lang="mn-MN" sz="1200" dirty="0">
                <a:solidFill>
                  <a:schemeClr val="tx1">
                    <a:lumMod val="50000"/>
                  </a:schemeClr>
                </a:solidFill>
              </a:rPr>
              <a:t>хүү цахим шилжилт нь</a:t>
            </a:r>
            <a:r>
              <a:rPr lang="en-US" sz="1200" dirty="0">
                <a:solidFill>
                  <a:schemeClr val="tx1">
                    <a:lumMod val="50000"/>
                  </a:schemeClr>
                </a:solidFill>
              </a:rPr>
              <a:t> зөвхөн салбарын хэмжээнд тулгамдаж буй асуудлыг шийдвэрлэх төдийгүй улс </a:t>
            </a:r>
            <a:r>
              <a:rPr lang="en-US" sz="1200" dirty="0" err="1">
                <a:solidFill>
                  <a:schemeClr val="tx1">
                    <a:lumMod val="50000"/>
                  </a:schemeClr>
                </a:solidFill>
              </a:rPr>
              <a:t>орны</a:t>
            </a:r>
            <a:r>
              <a:rPr lang="en-US" sz="1200" dirty="0">
                <a:solidFill>
                  <a:schemeClr val="tx1">
                    <a:lumMod val="50000"/>
                  </a:schemeClr>
                </a:solidFill>
              </a:rPr>
              <a:t> </a:t>
            </a:r>
            <a:r>
              <a:rPr lang="en-US" sz="1200" dirty="0" err="1">
                <a:solidFill>
                  <a:schemeClr val="tx1">
                    <a:lumMod val="50000"/>
                  </a:schemeClr>
                </a:solidFill>
              </a:rPr>
              <a:t>эдийн</a:t>
            </a:r>
            <a:r>
              <a:rPr lang="en-US" sz="1200" dirty="0">
                <a:solidFill>
                  <a:schemeClr val="tx1">
                    <a:lumMod val="50000"/>
                  </a:schemeClr>
                </a:solidFill>
              </a:rPr>
              <a:t> засаг, </a:t>
            </a:r>
            <a:r>
              <a:rPr lang="en-US" sz="1200" dirty="0" err="1">
                <a:solidFill>
                  <a:schemeClr val="tx1">
                    <a:lumMod val="50000"/>
                  </a:schemeClr>
                </a:solidFill>
              </a:rPr>
              <a:t>нийгмийн</a:t>
            </a:r>
            <a:r>
              <a:rPr lang="mn-MN" sz="1200" dirty="0">
                <a:solidFill>
                  <a:schemeClr val="tx1">
                    <a:lumMod val="50000"/>
                  </a:schemeClr>
                </a:solidFill>
              </a:rPr>
              <a:t> хөгжилд</a:t>
            </a:r>
            <a:r>
              <a:rPr lang="en-US" sz="1200" dirty="0">
                <a:solidFill>
                  <a:schemeClr val="tx1">
                    <a:lumMod val="50000"/>
                  </a:schemeClr>
                </a:solidFill>
              </a:rPr>
              <a:t> </a:t>
            </a:r>
            <a:r>
              <a:rPr lang="en-US" sz="1200" dirty="0" err="1">
                <a:solidFill>
                  <a:schemeClr val="tx1">
                    <a:lumMod val="50000"/>
                  </a:schemeClr>
                </a:solidFill>
              </a:rPr>
              <a:t>хөрөнгө</a:t>
            </a:r>
            <a:r>
              <a:rPr lang="en-US" sz="1200" dirty="0">
                <a:solidFill>
                  <a:schemeClr val="tx1">
                    <a:lumMod val="50000"/>
                  </a:schemeClr>
                </a:solidFill>
              </a:rPr>
              <a:t> </a:t>
            </a:r>
            <a:r>
              <a:rPr lang="en-US" sz="1200" dirty="0" err="1">
                <a:solidFill>
                  <a:schemeClr val="tx1">
                    <a:lumMod val="50000"/>
                  </a:schemeClr>
                </a:solidFill>
              </a:rPr>
              <a:t>оруулалт</a:t>
            </a:r>
            <a:r>
              <a:rPr lang="en-US" sz="1200" dirty="0">
                <a:solidFill>
                  <a:schemeClr val="tx1">
                    <a:lumMod val="50000"/>
                  </a:schemeClr>
                </a:solidFill>
              </a:rPr>
              <a:t> </a:t>
            </a:r>
            <a:r>
              <a:rPr lang="en-US" sz="1200" dirty="0" err="1">
                <a:solidFill>
                  <a:schemeClr val="tx1">
                    <a:lumMod val="50000"/>
                  </a:schemeClr>
                </a:solidFill>
              </a:rPr>
              <a:t>бол</a:t>
            </a:r>
            <a:r>
              <a:rPr lang="mn-MN" sz="1200" dirty="0">
                <a:solidFill>
                  <a:schemeClr val="tx1">
                    <a:lumMod val="50000"/>
                  </a:schemeClr>
                </a:solidFill>
              </a:rPr>
              <a:t>ох юм</a:t>
            </a:r>
            <a:r>
              <a:rPr lang="en-US" sz="1200" dirty="0">
                <a:solidFill>
                  <a:schemeClr val="tx1">
                    <a:lumMod val="50000"/>
                  </a:schemeClr>
                </a:solidFill>
              </a:rPr>
              <a:t>. </a:t>
            </a:r>
            <a:r>
              <a:rPr lang="mn-MN" sz="1200" dirty="0">
                <a:solidFill>
                  <a:schemeClr val="tx1">
                    <a:lumMod val="50000"/>
                  </a:schemeClr>
                </a:solidFill>
              </a:rPr>
              <a:t> Цахим шилжилт эрчимжснээр</a:t>
            </a:r>
            <a:r>
              <a:rPr lang="en-US" sz="1200" dirty="0">
                <a:solidFill>
                  <a:schemeClr val="tx1">
                    <a:lumMod val="50000"/>
                  </a:schemeClr>
                </a:solidFill>
              </a:rPr>
              <a:t>:</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pPr marL="285750" indent="-285750" algn="just">
              <a:lnSpc>
                <a:spcPts val="2560"/>
              </a:lnSpc>
              <a:buFont typeface="Arial" panose="020B0604020202020204" pitchFamily="34" charset="0"/>
              <a:buChar char="•"/>
            </a:pPr>
            <a:r>
              <a:rPr lang="mn-MN" sz="1200" i="0" dirty="0">
                <a:solidFill>
                  <a:schemeClr val="tx1">
                    <a:lumMod val="50000"/>
                  </a:schemeClr>
                </a:solidFill>
                <a:latin typeface="Times New Roman" panose="02020603050405020304" pitchFamily="18" charset="0"/>
                <a:cs typeface="Times New Roman" panose="02020603050405020304" pitchFamily="18" charset="0"/>
              </a:rPr>
              <a:t>Шуудангийн салбарын </a:t>
            </a:r>
            <a:r>
              <a:rPr lang="en-US" sz="1200" dirty="0" err="1">
                <a:solidFill>
                  <a:schemeClr val="tx1">
                    <a:lumMod val="50000"/>
                  </a:schemeClr>
                </a:solidFill>
                <a:latin typeface="Times New Roman" panose="02020603050405020304" pitchFamily="18" charset="0"/>
                <a:cs typeface="Times New Roman" panose="02020603050405020304" pitchFamily="18" charset="0"/>
              </a:rPr>
              <a:t>бүтээмж</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mn-MN" sz="1200" dirty="0">
                <a:solidFill>
                  <a:schemeClr val="tx1">
                    <a:lumMod val="50000"/>
                  </a:schemeClr>
                </a:solidFill>
                <a:latin typeface="Times New Roman" panose="02020603050405020304" pitchFamily="18" charset="0"/>
                <a:cs typeface="Times New Roman" panose="02020603050405020304" pitchFamily="18" charset="0"/>
              </a:rPr>
              <a:t>өсөж</a:t>
            </a:r>
            <a:r>
              <a:rPr lang="en-US" sz="1200" dirty="0">
                <a:solidFill>
                  <a:schemeClr val="tx1">
                    <a:lumMod val="50000"/>
                  </a:schemeClr>
                </a:solidFill>
                <a:latin typeface="Times New Roman" panose="02020603050405020304" pitchFamily="18" charset="0"/>
                <a:cs typeface="Times New Roman" panose="02020603050405020304" pitchFamily="18" charset="0"/>
              </a:rPr>
              <a:t>;</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Ш</a:t>
            </a:r>
            <a:r>
              <a:rPr lang="en-US" sz="1200" dirty="0" err="1">
                <a:solidFill>
                  <a:schemeClr val="tx1">
                    <a:lumMod val="50000"/>
                  </a:schemeClr>
                </a:solidFill>
                <a:latin typeface="Times New Roman" panose="02020603050405020304" pitchFamily="18" charset="0"/>
                <a:cs typeface="Times New Roman" panose="02020603050405020304" pitchFamily="18" charset="0"/>
              </a:rPr>
              <a:t>инэ</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үйлчилгээ</a:t>
            </a:r>
            <a:r>
              <a:rPr lang="mn-MN" sz="1200" dirty="0">
                <a:solidFill>
                  <a:schemeClr val="tx1">
                    <a:lumMod val="50000"/>
                  </a:schemeClr>
                </a:solidFill>
                <a:latin typeface="Times New Roman" panose="02020603050405020304" pitchFamily="18" charset="0"/>
                <a:cs typeface="Times New Roman" panose="02020603050405020304" pitchFamily="18" charset="0"/>
              </a:rPr>
              <a:t>нүүд бий болж</a:t>
            </a:r>
            <a:r>
              <a:rPr lang="en-US" sz="1200" dirty="0">
                <a:solidFill>
                  <a:schemeClr val="tx1">
                    <a:lumMod val="50000"/>
                  </a:schemeClr>
                </a:solidFill>
                <a:latin typeface="Times New Roman" panose="02020603050405020304" pitchFamily="18" charset="0"/>
                <a:cs typeface="Times New Roman" panose="02020603050405020304" pitchFamily="18" charset="0"/>
              </a:rPr>
              <a:t>; </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О</a:t>
            </a:r>
            <a:r>
              <a:rPr lang="en-US" sz="1200" dirty="0" err="1">
                <a:solidFill>
                  <a:schemeClr val="tx1">
                    <a:lumMod val="50000"/>
                  </a:schemeClr>
                </a:solidFill>
                <a:latin typeface="Times New Roman" panose="02020603050405020304" pitchFamily="18" charset="0"/>
                <a:cs typeface="Times New Roman" panose="02020603050405020304" pitchFamily="18" charset="0"/>
              </a:rPr>
              <a:t>доо</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байгаа</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үйлчилгээ</a:t>
            </a:r>
            <a:r>
              <a:rPr lang="mn-MN" sz="1200" dirty="0">
                <a:solidFill>
                  <a:schemeClr val="tx1">
                    <a:lumMod val="50000"/>
                  </a:schemeClr>
                </a:solidFill>
                <a:latin typeface="Times New Roman" panose="02020603050405020304" pitchFamily="18" charset="0"/>
                <a:cs typeface="Times New Roman" panose="02020603050405020304" pitchFamily="18" charset="0"/>
              </a:rPr>
              <a:t>нд</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сайжруула</a:t>
            </a:r>
            <a:r>
              <a:rPr lang="mn-MN" sz="1200" dirty="0">
                <a:solidFill>
                  <a:schemeClr val="tx1">
                    <a:lumMod val="50000"/>
                  </a:schemeClr>
                </a:solidFill>
                <a:latin typeface="Times New Roman" panose="02020603050405020304" pitchFamily="18" charset="0"/>
                <a:cs typeface="Times New Roman" panose="02020603050405020304" pitchFamily="18" charset="0"/>
              </a:rPr>
              <a:t>лт хийгдэж</a:t>
            </a:r>
            <a:r>
              <a:rPr lang="en-US" sz="1200" dirty="0">
                <a:solidFill>
                  <a:schemeClr val="tx1">
                    <a:lumMod val="50000"/>
                  </a:schemeClr>
                </a:solidFill>
                <a:latin typeface="Times New Roman" panose="02020603050405020304" pitchFamily="18" charset="0"/>
                <a:cs typeface="Times New Roman" panose="02020603050405020304" pitchFamily="18" charset="0"/>
              </a:rPr>
              <a:t>; </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У</a:t>
            </a:r>
            <a:r>
              <a:rPr lang="en-US" sz="1200" dirty="0" err="1">
                <a:solidFill>
                  <a:schemeClr val="tx1">
                    <a:lumMod val="50000"/>
                  </a:schemeClr>
                </a:solidFill>
                <a:latin typeface="Times New Roman" panose="02020603050405020304" pitchFamily="18" charset="0"/>
                <a:cs typeface="Times New Roman" panose="02020603050405020304" pitchFamily="18" charset="0"/>
              </a:rPr>
              <a:t>дирдлагын</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загвар</a:t>
            </a:r>
            <a:r>
              <a:rPr lang="mn-MN" sz="1200" dirty="0">
                <a:solidFill>
                  <a:schemeClr val="tx1">
                    <a:lumMod val="50000"/>
                  </a:schemeClr>
                </a:solidFill>
                <a:latin typeface="Times New Roman" panose="02020603050405020304" pitchFamily="18" charset="0"/>
                <a:cs typeface="Times New Roman" panose="02020603050405020304" pitchFamily="18" charset="0"/>
              </a:rPr>
              <a:t> шинэчлэгдэж</a:t>
            </a:r>
            <a:r>
              <a:rPr lang="en-US" sz="1200" dirty="0">
                <a:solidFill>
                  <a:schemeClr val="tx1">
                    <a:lumMod val="50000"/>
                  </a:schemeClr>
                </a:solidFill>
                <a:latin typeface="Times New Roman" panose="02020603050405020304" pitchFamily="18" charset="0"/>
                <a:cs typeface="Times New Roman" panose="02020603050405020304" pitchFamily="18" charset="0"/>
              </a:rPr>
              <a:t>; </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Ш</a:t>
            </a:r>
            <a:r>
              <a:rPr lang="en-US" sz="1200" dirty="0" err="1">
                <a:solidFill>
                  <a:schemeClr val="tx1">
                    <a:lumMod val="50000"/>
                  </a:schemeClr>
                </a:solidFill>
                <a:latin typeface="Times New Roman" panose="02020603050405020304" pitchFamily="18" charset="0"/>
                <a:cs typeface="Times New Roman" panose="02020603050405020304" pitchFamily="18" charset="0"/>
              </a:rPr>
              <a:t>уудангийн</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салбарын</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ажиллах</a:t>
            </a:r>
            <a:r>
              <a:rPr lang="mn-MN" sz="1200" dirty="0">
                <a:solidFill>
                  <a:schemeClr val="tx1">
                    <a:lumMod val="50000"/>
                  </a:schemeClr>
                </a:solidFill>
                <a:latin typeface="Times New Roman" panose="02020603050405020304" pitchFamily="18" charset="0"/>
                <a:cs typeface="Times New Roman" panose="02020603050405020304" pitchFamily="18" charset="0"/>
              </a:rPr>
              <a:t> орчин</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нөхцөл</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сайж</a:t>
            </a:r>
            <a:r>
              <a:rPr lang="mn-MN" sz="1200" dirty="0">
                <a:solidFill>
                  <a:schemeClr val="tx1">
                    <a:lumMod val="50000"/>
                  </a:schemeClr>
                </a:solidFill>
                <a:latin typeface="Times New Roman" panose="02020603050405020304" pitchFamily="18" charset="0"/>
                <a:cs typeface="Times New Roman" panose="02020603050405020304" pitchFamily="18" charset="0"/>
              </a:rPr>
              <a:t>ирч</a:t>
            </a:r>
            <a:r>
              <a:rPr lang="en-US" sz="1200" dirty="0">
                <a:solidFill>
                  <a:schemeClr val="tx1">
                    <a:lumMod val="50000"/>
                  </a:schemeClr>
                </a:solidFill>
                <a:latin typeface="Times New Roman" panose="02020603050405020304" pitchFamily="18" charset="0"/>
                <a:cs typeface="Times New Roman" panose="02020603050405020304" pitchFamily="18" charset="0"/>
              </a:rPr>
              <a:t> ;</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Үйлчилгээний</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жур</a:t>
            </a:r>
            <a:r>
              <a:rPr lang="mn-MN" sz="1200" dirty="0">
                <a:solidFill>
                  <a:schemeClr val="tx1">
                    <a:lumMod val="50000"/>
                  </a:schemeClr>
                </a:solidFill>
                <a:latin typeface="Times New Roman" panose="02020603050405020304" pitchFamily="18" charset="0"/>
                <a:cs typeface="Times New Roman" panose="02020603050405020304" pitchFamily="18" charset="0"/>
              </a:rPr>
              <a:t>а</a:t>
            </a:r>
            <a:r>
              <a:rPr lang="en-US" sz="1200" dirty="0">
                <a:solidFill>
                  <a:schemeClr val="tx1">
                    <a:lumMod val="50000"/>
                  </a:schemeClr>
                </a:solidFill>
                <a:latin typeface="Times New Roman" panose="02020603050405020304" pitchFamily="18" charset="0"/>
                <a:cs typeface="Times New Roman" panose="02020603050405020304" pitchFamily="18" charset="0"/>
              </a:rPr>
              <a:t>м </a:t>
            </a:r>
            <a:r>
              <a:rPr lang="en-US" sz="1200" dirty="0" err="1">
                <a:solidFill>
                  <a:schemeClr val="tx1">
                    <a:lumMod val="50000"/>
                  </a:schemeClr>
                </a:solidFill>
                <a:latin typeface="Times New Roman" panose="02020603050405020304" pitchFamily="18" charset="0"/>
                <a:cs typeface="Times New Roman" panose="02020603050405020304" pitchFamily="18" charset="0"/>
              </a:rPr>
              <a:t>боловсронгуй</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бол</a:t>
            </a:r>
            <a:r>
              <a:rPr lang="mn-MN" sz="1200" dirty="0">
                <a:solidFill>
                  <a:schemeClr val="tx1">
                    <a:lumMod val="50000"/>
                  </a:schemeClr>
                </a:solidFill>
                <a:latin typeface="Times New Roman" panose="02020603050405020304" pitchFamily="18" charset="0"/>
                <a:cs typeface="Times New Roman" panose="02020603050405020304" pitchFamily="18" charset="0"/>
              </a:rPr>
              <a:t>ж</a:t>
            </a:r>
            <a:r>
              <a:rPr lang="en-US" sz="1200" dirty="0">
                <a:solidFill>
                  <a:schemeClr val="tx1">
                    <a:lumMod val="50000"/>
                  </a:schemeClr>
                </a:solidFill>
                <a:latin typeface="Times New Roman" panose="02020603050405020304" pitchFamily="18" charset="0"/>
                <a:cs typeface="Times New Roman" panose="02020603050405020304" pitchFamily="18" charset="0"/>
              </a:rPr>
              <a:t>; </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Шуудангаар үйлчлүүлэгчийн сэтгэл ханамж нэмэгдэж</a:t>
            </a:r>
            <a:r>
              <a:rPr lang="en-US" sz="1200" dirty="0">
                <a:solidFill>
                  <a:schemeClr val="tx1">
                    <a:lumMod val="50000"/>
                  </a:schemeClr>
                </a:solidFill>
                <a:latin typeface="Times New Roman" panose="02020603050405020304" pitchFamily="18" charset="0"/>
                <a:cs typeface="Times New Roman" panose="02020603050405020304" pitchFamily="18" charset="0"/>
              </a:rPr>
              <a:t>; </a:t>
            </a:r>
          </a:p>
          <a:p>
            <a:pPr marL="285750" indent="-285750" algn="just">
              <a:lnSpc>
                <a:spcPts val="2560"/>
              </a:lnSpc>
              <a:buFont typeface="Arial" panose="020B0604020202020204" pitchFamily="34" charset="0"/>
              <a:buChar char="•"/>
            </a:pPr>
            <a:r>
              <a:rPr lang="mn-MN" sz="1200" dirty="0">
                <a:solidFill>
                  <a:schemeClr val="tx1">
                    <a:lumMod val="50000"/>
                  </a:schemeClr>
                </a:solidFill>
                <a:latin typeface="Times New Roman" panose="02020603050405020304" pitchFamily="18" charset="0"/>
                <a:cs typeface="Times New Roman" panose="02020603050405020304" pitchFamily="18" charset="0"/>
              </a:rPr>
              <a:t>Ү</a:t>
            </a:r>
            <a:r>
              <a:rPr lang="en-US" sz="1200" dirty="0" err="1">
                <a:solidFill>
                  <a:schemeClr val="tx1">
                    <a:lumMod val="50000"/>
                  </a:schemeClr>
                </a:solidFill>
                <a:latin typeface="Times New Roman" panose="02020603050405020304" pitchFamily="18" charset="0"/>
                <a:cs typeface="Times New Roman" panose="02020603050405020304" pitchFamily="18" charset="0"/>
              </a:rPr>
              <a:t>йл</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ажиллагааны</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зард</a:t>
            </a:r>
            <a:r>
              <a:rPr lang="mn-MN" sz="1200" dirty="0">
                <a:solidFill>
                  <a:schemeClr val="tx1">
                    <a:lumMod val="50000"/>
                  </a:schemeClr>
                </a:solidFill>
                <a:latin typeface="Times New Roman" panose="02020603050405020304" pitchFamily="18" charset="0"/>
                <a:cs typeface="Times New Roman" panose="02020603050405020304" pitchFamily="18" charset="0"/>
              </a:rPr>
              <a:t>ал</a:t>
            </a:r>
            <a:r>
              <a:rPr lang="en-US" sz="1200" dirty="0">
                <a:solidFill>
                  <a:schemeClr val="tx1">
                    <a:lumMod val="50000"/>
                  </a:schemeClr>
                </a:solidFill>
                <a:latin typeface="Times New Roman" panose="02020603050405020304" pitchFamily="18" charset="0"/>
                <a:cs typeface="Times New Roman" panose="02020603050405020304" pitchFamily="18" charset="0"/>
              </a:rPr>
              <a:t> </a:t>
            </a:r>
            <a:r>
              <a:rPr lang="en-US" sz="1200" dirty="0" err="1">
                <a:solidFill>
                  <a:schemeClr val="tx1">
                    <a:lumMod val="50000"/>
                  </a:schemeClr>
                </a:solidFill>
                <a:latin typeface="Times New Roman" panose="02020603050405020304" pitchFamily="18" charset="0"/>
                <a:cs typeface="Times New Roman" panose="02020603050405020304" pitchFamily="18" charset="0"/>
              </a:rPr>
              <a:t>буурах</a:t>
            </a:r>
            <a:r>
              <a:rPr lang="mn-MN" sz="1200" dirty="0">
                <a:solidFill>
                  <a:schemeClr val="tx1">
                    <a:lumMod val="50000"/>
                  </a:schemeClr>
                </a:solidFill>
                <a:latin typeface="Times New Roman" panose="02020603050405020304" pitchFamily="18" charset="0"/>
                <a:cs typeface="Times New Roman" panose="02020603050405020304" pitchFamily="18" charset="0"/>
              </a:rPr>
              <a:t> юм</a:t>
            </a:r>
            <a:r>
              <a:rPr lang="en-US" dirty="0">
                <a:solidFill>
                  <a:schemeClr val="tx1">
                    <a:lumMod val="50000"/>
                  </a:schemeClr>
                </a:solidFill>
                <a:latin typeface="Times New Roman" panose="02020603050405020304" pitchFamily="18" charset="0"/>
                <a:cs typeface="Times New Roman" panose="02020603050405020304" pitchFamily="18" charset="0"/>
              </a:rPr>
              <a:t>.</a:t>
            </a:r>
            <a:endParaRPr lang="en-US" sz="1200" dirty="0">
              <a:solidFill>
                <a:schemeClr val="tx1">
                  <a:lumMod val="50000"/>
                </a:schemeClr>
              </a:solidFill>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43B0D24-94D2-4A69-BF1B-33D52362389D}" type="slidenum">
              <a:rPr lang="en-US" smtClean="0"/>
              <a:t>5</a:t>
            </a:fld>
            <a:endParaRPr lang="en-US"/>
          </a:p>
        </p:txBody>
      </p:sp>
    </p:spTree>
    <p:extLst>
      <p:ext uri="{BB962C8B-B14F-4D97-AF65-F5344CB8AC3E}">
        <p14:creationId xmlns:p14="http://schemas.microsoft.com/office/powerpoint/2010/main" val="417314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Шуудангийн салбарт дээрх хууль, тогтоомж, эрх зүйн баримт бичиг үйлчилдэг. 2003 онд анх батлагдсан Шуудангийн тухай хууль өнгөрсөн хугацаанд нийт 8 удаа нэмэлт өөрчлөлт орсон байдаг бөгөөд хамгийн сүүлд 2019 онд томоохон хэмжээний өөрчлөлт орсон. 2019 оны нэмэлт өөрчлөлтийн дараа дагалдан гарах эрхзүйн баримт бичгүүдэд мөн шинэчлэлт хийгдэж өдийг хүрээд байна. Үүнд</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mn-MN" sz="1200" dirty="0">
                <a:latin typeface="Montserrat" panose="00000500000000000000" pitchFamily="2" charset="0"/>
                <a:ea typeface="Roboto" panose="02000000000000000000" pitchFamily="2" charset="0"/>
                <a:cs typeface="Roboto" panose="02000000000000000000" pitchFamily="2" charset="0"/>
              </a:rPr>
              <a:t>Шуудангаар үйлчилгээ үзүүлэхэд мөрдөх дүрэм  </a:t>
            </a:r>
          </a:p>
          <a:p>
            <a:r>
              <a:rPr lang="en-US" dirty="0"/>
              <a:t>-</a:t>
            </a:r>
            <a:r>
              <a:rPr lang="mn-MN" dirty="0"/>
              <a:t>Шуудангийн харилцан холболтын журам</a:t>
            </a:r>
          </a:p>
          <a:p>
            <a:pPr marL="0" marR="0" lvl="0" indent="0" algn="l" defTabSz="914400" rtl="0" eaLnBrk="1" fontAlgn="auto" latinLnBrk="0" hangingPunct="1">
              <a:lnSpc>
                <a:spcPct val="100000"/>
              </a:lnSpc>
              <a:spcBef>
                <a:spcPts val="0"/>
              </a:spcBef>
              <a:spcAft>
                <a:spcPts val="0"/>
              </a:spcAft>
              <a:buClrTx/>
              <a:buSzTx/>
              <a:buFontTx/>
              <a:buNone/>
              <a:tabLst/>
              <a:defRPr/>
            </a:pPr>
            <a:r>
              <a:rPr lang="mn-MN" dirty="0"/>
              <a:t>2022 оноос шинэчлэгдэн батлагдсан Зөвшөөрлийн тухай хууль хэрэгжиж эхэлснээр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Харилцаа</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холбооны</a:t>
            </a:r>
            <a:r>
              <a:rPr lang="en-US" sz="1200" b="0" dirty="0">
                <a:latin typeface="Montserrat" panose="00000500000000000000" pitchFamily="2" charset="0"/>
                <a:ea typeface="Roboto" panose="02000000000000000000" pitchFamily="2" charset="0"/>
                <a:cs typeface="Roboto" panose="02000000000000000000" pitchFamily="2" charset="0"/>
                <a:sym typeface="+mn-ea"/>
              </a:rPr>
              <a:t> сүлжээ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байгуулах</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түүний</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ашиглалт</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үйлчилгээ</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эрхлэх</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нөхцөл</a:t>
            </a:r>
            <a:r>
              <a:rPr lang="en-US" sz="1200" b="0" dirty="0">
                <a:latin typeface="Montserrat" panose="00000500000000000000" pitchFamily="2" charset="0"/>
                <a:ea typeface="Roboto" panose="02000000000000000000" pitchFamily="2" charset="0"/>
                <a:cs typeface="Roboto" panose="02000000000000000000" pitchFamily="2" charset="0"/>
                <a:sym typeface="+mn-ea"/>
              </a:rPr>
              <a:t>, шаардлага (Шуудангийн сүлжээ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байгуулах</a:t>
            </a:r>
            <a:r>
              <a:rPr lang="en-US" sz="1200" b="0" dirty="0">
                <a:latin typeface="Montserrat" panose="00000500000000000000" pitchFamily="2" charset="0"/>
                <a:ea typeface="Roboto" panose="02000000000000000000" pitchFamily="2" charset="0"/>
                <a:cs typeface="Roboto" panose="02000000000000000000" pitchFamily="2" charset="0"/>
                <a:sym typeface="+mn-ea"/>
              </a:rPr>
              <a:t>)</a:t>
            </a:r>
            <a:r>
              <a:rPr lang="mn-MN"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Дотоодын</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болон</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Улс</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хоорондын</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шуудангийн</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үйлчилгээ</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эрхлэх</a:t>
            </a:r>
            <a:r>
              <a:rPr lang="en-US" sz="1200" b="0" dirty="0">
                <a:latin typeface="Montserrat" panose="00000500000000000000" pitchFamily="2" charset="0"/>
                <a:ea typeface="Roboto" panose="02000000000000000000" pitchFamily="2" charset="0"/>
                <a:cs typeface="Roboto" panose="02000000000000000000" pitchFamily="2" charset="0"/>
                <a:sym typeface="+mn-ea"/>
              </a:rPr>
              <a:t> </a:t>
            </a:r>
            <a:r>
              <a:rPr lang="en-US" sz="1200" b="0" dirty="0" err="1">
                <a:latin typeface="Montserrat" panose="00000500000000000000" pitchFamily="2" charset="0"/>
                <a:ea typeface="Roboto" panose="02000000000000000000" pitchFamily="2" charset="0"/>
                <a:cs typeface="Roboto" panose="02000000000000000000" pitchFamily="2" charset="0"/>
                <a:sym typeface="+mn-ea"/>
              </a:rPr>
              <a:t>нөхцөл</a:t>
            </a:r>
            <a:r>
              <a:rPr lang="en-US" sz="1200" b="0" dirty="0">
                <a:latin typeface="Montserrat" panose="00000500000000000000" pitchFamily="2" charset="0"/>
                <a:ea typeface="Roboto" panose="02000000000000000000" pitchFamily="2" charset="0"/>
                <a:cs typeface="Roboto" panose="02000000000000000000" pitchFamily="2" charset="0"/>
                <a:sym typeface="+mn-ea"/>
              </a:rPr>
              <a:t>, шаардлага</a:t>
            </a:r>
            <a:r>
              <a:rPr lang="en-US" sz="1200" dirty="0">
                <a:latin typeface="Montserrat" panose="00000500000000000000" pitchFamily="2" charset="0"/>
                <a:cs typeface="Roboto" panose="02000000000000000000" pitchFamily="2" charset="0"/>
              </a:rPr>
              <a:t>”</a:t>
            </a:r>
            <a:r>
              <a:rPr lang="mn-MN" sz="1200" dirty="0">
                <a:latin typeface="Montserrat" panose="00000500000000000000" pitchFamily="2" charset="0"/>
                <a:cs typeface="Roboto" panose="02000000000000000000" pitchFamily="2" charset="0"/>
              </a:rPr>
              <a:t>, Шуудангийн харилцан холболтын журам зэрэг эрхзүйн баримт бичгүүд шинэчлэгдэж, ЗХХУНС-д бүртгэгдээд байна.</a:t>
            </a:r>
          </a:p>
          <a:p>
            <a:pPr marL="0" marR="0" lvl="0" indent="0" algn="l" defTabSz="914400" rtl="0" eaLnBrk="1" fontAlgn="auto" latinLnBrk="0" hangingPunct="1">
              <a:lnSpc>
                <a:spcPct val="100000"/>
              </a:lnSpc>
              <a:spcBef>
                <a:spcPts val="0"/>
              </a:spcBef>
              <a:spcAft>
                <a:spcPts val="0"/>
              </a:spcAft>
              <a:buClrTx/>
              <a:buSzTx/>
              <a:buFontTx/>
              <a:buNone/>
              <a:tabLst/>
              <a:defRPr/>
            </a:pPr>
            <a:endParaRPr lang="mn-MN" sz="1200" dirty="0">
              <a:latin typeface="Montserrat" panose="00000500000000000000" pitchFamily="2" charset="0"/>
              <a:ea typeface="Roboto" panose="02000000000000000000" pitchFamily="2" charset="0"/>
              <a:cs typeface="Roboto" panose="02000000000000000000" pitchFamily="2" charset="0"/>
            </a:endParaRPr>
          </a:p>
          <a:p>
            <a:endParaRPr lang="en-US" sz="1200" b="0" dirty="0">
              <a:latin typeface="Montserrat" panose="00000500000000000000" pitchFamily="2" charset="0"/>
              <a:ea typeface="Roboto" panose="02000000000000000000" pitchFamily="2" charset="0"/>
              <a:cs typeface="Roboto" panose="02000000000000000000" pitchFamily="2" charset="0"/>
              <a:sym typeface="+mn-ea"/>
            </a:endParaRPr>
          </a:p>
          <a:p>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6</a:t>
            </a:fld>
            <a:endParaRPr lang="en-US"/>
          </a:p>
        </p:txBody>
      </p:sp>
    </p:spTree>
    <p:extLst>
      <p:ext uri="{BB962C8B-B14F-4D97-AF65-F5344CB8AC3E}">
        <p14:creationId xmlns:p14="http://schemas.microsoft.com/office/powerpoint/2010/main" val="712492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ХХЗХ нь шуудангийн тухай хуульд тусгагдсан эрх хэмжээний хүрээнд дээрх зохицуулалтыг хэрэгжүүлэн ажиллаж байна. </a:t>
            </a:r>
          </a:p>
          <a:p>
            <a:r>
              <a:rPr lang="mn-MN" dirty="0"/>
              <a:t>9.1.1 ЗГ-ын тогтоол</a:t>
            </a:r>
          </a:p>
          <a:p>
            <a:pPr marL="0" marR="0" lvl="0" indent="0" algn="l" defTabSz="914400" rtl="0" eaLnBrk="1" fontAlgn="auto" latinLnBrk="0" hangingPunct="1">
              <a:lnSpc>
                <a:spcPct val="100000"/>
              </a:lnSpc>
              <a:spcBef>
                <a:spcPts val="0"/>
              </a:spcBef>
              <a:spcAft>
                <a:spcPts val="0"/>
              </a:spcAft>
              <a:buClrTx/>
              <a:buSzTx/>
              <a:buFontTx/>
              <a:buNone/>
              <a:tabLst/>
              <a:defRPr/>
            </a:pPr>
            <a:r>
              <a:rPr lang="mn-MN" sz="1200" dirty="0">
                <a:solidFill>
                  <a:schemeClr val="bg1"/>
                </a:solidFill>
                <a:latin typeface="Montserrat" pitchFamily="2" charset="0"/>
                <a:cs typeface="Arial" panose="020B0604020202020204" pitchFamily="34" charset="0"/>
                <a:sym typeface="+mn-ea"/>
              </a:rPr>
              <a:t>9.1.3 Засаг захиргаа нутаг дэвсгэрийн нэгжид орсон өөрчлөлтийг жил бүр аймаг, дүүрэг, сум, баг, хорооны мэдээлэлд үндэслэн шуудангийн нэгдсэн кодыг оноох ажил тогтмол хийгдэж байна.</a:t>
            </a:r>
          </a:p>
          <a:p>
            <a:pPr marL="0" marR="0" lvl="0" indent="0" algn="l" defTabSz="914400" rtl="0" eaLnBrk="1" fontAlgn="auto" latinLnBrk="0" hangingPunct="1">
              <a:lnSpc>
                <a:spcPct val="100000"/>
              </a:lnSpc>
              <a:spcBef>
                <a:spcPts val="0"/>
              </a:spcBef>
              <a:spcAft>
                <a:spcPts val="0"/>
              </a:spcAft>
              <a:buClrTx/>
              <a:buSzTx/>
              <a:buFontTx/>
              <a:buNone/>
              <a:tabLst/>
              <a:defRPr/>
            </a:pPr>
            <a:r>
              <a:rPr lang="mn-MN" sz="1200" dirty="0">
                <a:solidFill>
                  <a:schemeClr val="bg1"/>
                </a:solidFill>
                <a:latin typeface="Montserrat" pitchFamily="2" charset="0"/>
                <a:cs typeface="Arial" panose="020B0604020202020204" pitchFamily="34" charset="0"/>
                <a:sym typeface="+mn-ea"/>
              </a:rPr>
              <a:t>9.1.4 Тусгай зөвшөөрөлтэй холбоотой процесс нь тус газрын өдөр тутмын ажил байдаг.</a:t>
            </a:r>
          </a:p>
          <a:p>
            <a:pPr marL="0" marR="0" lvl="0" indent="0" algn="l" defTabSz="914400" rtl="0" eaLnBrk="1" fontAlgn="auto" latinLnBrk="0" hangingPunct="1">
              <a:lnSpc>
                <a:spcPct val="100000"/>
              </a:lnSpc>
              <a:spcBef>
                <a:spcPts val="0"/>
              </a:spcBef>
              <a:spcAft>
                <a:spcPts val="0"/>
              </a:spcAft>
              <a:buClrTx/>
              <a:buSzTx/>
              <a:buFontTx/>
              <a:buNone/>
              <a:tabLst/>
              <a:defRPr/>
            </a:pPr>
            <a:r>
              <a:rPr lang="mn-MN" sz="1200" dirty="0">
                <a:solidFill>
                  <a:schemeClr val="bg1"/>
                </a:solidFill>
                <a:latin typeface="Montserrat" pitchFamily="2" charset="0"/>
                <a:cs typeface="Arial" panose="020B0604020202020204" pitchFamily="34" charset="0"/>
                <a:sym typeface="+mn-ea"/>
              </a:rPr>
              <a:t>9.1.5 Шуудангийн харилцан холболтын журмыг 2022 онд шинэчлэн батлуулсан. 2023 онд Шуудангийн үйлчилгээ эрхлэгчдийн харилцан холболтын судалгааг гүйцэтгэж ажиллаад байна. </a:t>
            </a:r>
          </a:p>
          <a:p>
            <a:pPr marL="0" marR="0" lvl="0" indent="0" algn="l" defTabSz="914400" rtl="0" eaLnBrk="1" fontAlgn="auto" latinLnBrk="0" hangingPunct="1">
              <a:lnSpc>
                <a:spcPct val="100000"/>
              </a:lnSpc>
              <a:spcBef>
                <a:spcPts val="0"/>
              </a:spcBef>
              <a:spcAft>
                <a:spcPts val="0"/>
              </a:spcAft>
              <a:buClrTx/>
              <a:buSzTx/>
              <a:buFontTx/>
              <a:buNone/>
              <a:tabLst/>
              <a:defRPr/>
            </a:pPr>
            <a:r>
              <a:rPr lang="mn-MN" sz="1200" dirty="0">
                <a:solidFill>
                  <a:schemeClr val="bg1"/>
                </a:solidFill>
                <a:latin typeface="Montserrat" pitchFamily="2" charset="0"/>
                <a:cs typeface="Arial" panose="020B0604020202020204" pitchFamily="34" charset="0"/>
                <a:sym typeface="+mn-ea"/>
              </a:rPr>
              <a:t>9.1.6 Шуудангийн илгээмж хүргэх хугацааг тогтоох хяналтын ажлыг 2019 оноос эхлэн Улс хооронд болон Дотоодын шуудан илгээмж дээр тогтмол хийж, 2023 онд шуудангийн илгээмж хүргэх хугацааг Улс хооронд, бусад чиглэлд шинэчлэн тогтоож, ХХЗХ-ны хурлаар батлуулан ЗХХУАНС бүртгүүлээд байна.</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7</a:t>
            </a:fld>
            <a:endParaRPr lang="en-US"/>
          </a:p>
        </p:txBody>
      </p:sp>
    </p:spTree>
    <p:extLst>
      <p:ext uri="{BB962C8B-B14F-4D97-AF65-F5344CB8AC3E}">
        <p14:creationId xmlns:p14="http://schemas.microsoft.com/office/powerpoint/2010/main" val="1937820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Шуудангийн үйлчилгээний нийт орлого 202</a:t>
            </a:r>
            <a:r>
              <a:rPr lang="en-US" dirty="0"/>
              <a:t>4</a:t>
            </a:r>
            <a:r>
              <a:rPr lang="mn-MN" dirty="0"/>
              <a:t> оны эхний хагас жилийн </a:t>
            </a:r>
            <a:r>
              <a:rPr lang="en-US" dirty="0"/>
              <a:t>28</a:t>
            </a:r>
            <a:r>
              <a:rPr lang="mn-MN" dirty="0"/>
              <a:t>.9 тэрбум болж, өмнөх оноос </a:t>
            </a:r>
            <a:r>
              <a:rPr lang="en-US" dirty="0"/>
              <a:t>24</a:t>
            </a:r>
            <a:r>
              <a:rPr lang="mn-MN" dirty="0"/>
              <a:t>.</a:t>
            </a:r>
            <a:r>
              <a:rPr lang="en-US" dirty="0"/>
              <a:t>2</a:t>
            </a:r>
            <a:r>
              <a:rPr lang="mn-MN" dirty="0"/>
              <a:t> хувиар өссөн бол төсөвт төвлөрүүлсэн орлого </a:t>
            </a:r>
            <a:r>
              <a:rPr lang="en-US" dirty="0"/>
              <a:t>1.2</a:t>
            </a:r>
            <a:r>
              <a:rPr lang="mn-MN" dirty="0"/>
              <a:t> тэрбумаар нэмэгдсэн</a:t>
            </a:r>
            <a:r>
              <a:rPr lang="en-US" dirty="0"/>
              <a:t> </a:t>
            </a:r>
            <a:r>
              <a:rPr lang="mn-MN" dirty="0"/>
              <a:t>байна. Шуудангийн салбарт нийт 6.2 тэрбум төгрөгийн хөрөнгө оруулалт хийсэн нь 202</a:t>
            </a:r>
            <a:r>
              <a:rPr lang="en-US" dirty="0"/>
              <a:t>3</a:t>
            </a:r>
            <a:r>
              <a:rPr lang="mn-MN" dirty="0"/>
              <a:t> оноос 57.73 өссөн байна. 2024 оны жилийн эцсээр шуудангийн салбарын үйлчилгээний орлого 5</a:t>
            </a:r>
            <a:r>
              <a:rPr lang="en-US" dirty="0"/>
              <a:t>0</a:t>
            </a:r>
            <a:r>
              <a:rPr lang="mn-MN" dirty="0"/>
              <a:t> тэрбумыг давах төлөвтэй байна.</a:t>
            </a:r>
          </a:p>
          <a:p>
            <a:r>
              <a:rPr lang="mn-MN" dirty="0"/>
              <a:t>Нийт Харилцаа холбооны салбарт 12,456 инженер техникийн ажилтан ажиллаж байгаагаас шуудангийн салбарт 1766 шууданч ажиллаж байна. Үүнээс шуудан холбооны инженер 32 байна.</a:t>
            </a:r>
            <a:endParaRPr lang="en-US" dirty="0"/>
          </a:p>
          <a:p>
            <a:pPr algn="just"/>
            <a:r>
              <a:rPr lang="mn-MN" sz="1200" b="1" i="1" u="sng" dirty="0">
                <a:solidFill>
                  <a:schemeClr val="tx1"/>
                </a:solidFill>
                <a:latin typeface="Montserrat" panose="00000500000000000000" pitchFamily="2" charset="0"/>
                <a:ea typeface="Roboto" panose="02000000000000000000" pitchFamily="2" charset="0"/>
                <a:cs typeface="Roboto" panose="02000000000000000000" pitchFamily="2" charset="0"/>
              </a:rPr>
              <a:t>Шуудангийн үйл ажиллагааны зардал</a:t>
            </a:r>
          </a:p>
          <a:p>
            <a:pPr algn="just"/>
            <a:r>
              <a:rPr lang="mn-MN" sz="1200" b="0" i="0" u="none" dirty="0">
                <a:solidFill>
                  <a:schemeClr val="tx1"/>
                </a:solidFill>
                <a:latin typeface="Montserrat" panose="00000500000000000000" pitchFamily="2" charset="0"/>
                <a:ea typeface="Roboto" panose="02000000000000000000" pitchFamily="2" charset="0"/>
                <a:cs typeface="Roboto" panose="02000000000000000000" pitchFamily="2" charset="0"/>
              </a:rPr>
              <a:t>2023 онд хийгдсэн Шуудангийн зах зээлийн судалгаанаас авч үзвэл</a:t>
            </a:r>
            <a:r>
              <a:rPr lang="en-US" sz="1200" b="0" i="0" u="none" dirty="0">
                <a:solidFill>
                  <a:schemeClr val="tx1"/>
                </a:solidFill>
                <a:latin typeface="Montserrat" panose="00000500000000000000" pitchFamily="2" charset="0"/>
                <a:ea typeface="Roboto" panose="02000000000000000000" pitchFamily="2" charset="0"/>
                <a:cs typeface="Roboto" panose="02000000000000000000" pitchFamily="2" charset="0"/>
              </a:rPr>
              <a:t>:</a:t>
            </a:r>
            <a:endParaRPr lang="mn-MN" sz="1200" b="0" i="0" u="none" dirty="0">
              <a:solidFill>
                <a:schemeClr val="tx1"/>
              </a:solidFill>
              <a:latin typeface="Montserrat" panose="00000500000000000000" pitchFamily="2" charset="0"/>
              <a:ea typeface="Roboto" panose="02000000000000000000" pitchFamily="2" charset="0"/>
              <a:cs typeface="Roboto" panose="02000000000000000000" pitchFamily="2" charset="0"/>
            </a:endParaRPr>
          </a:p>
          <a:p>
            <a:pPr marL="171450" lvl="0" indent="-171450" algn="just">
              <a:buFont typeface="Arial" panose="020B0604020202020204" pitchFamily="34" charset="0"/>
              <a:buChar char="-"/>
            </a:pPr>
            <a:r>
              <a:rPr lang="mn-MN" sz="1200" dirty="0">
                <a:solidFill>
                  <a:schemeClr val="tx1"/>
                </a:solidFill>
                <a:latin typeface="Montserrat" panose="00000500000000000000" pitchFamily="2" charset="0"/>
                <a:ea typeface="Roboto" panose="02000000000000000000" pitchFamily="2" charset="0"/>
                <a:cs typeface="Roboto" panose="02000000000000000000" pitchFamily="2" charset="0"/>
              </a:rPr>
              <a:t>Үйл ажиллагааны зардлын 36 хувь ашиглалтын зардал. </a:t>
            </a:r>
          </a:p>
          <a:p>
            <a:pPr marL="171450" lvl="0" indent="-171450" algn="just">
              <a:buFont typeface="Arial" panose="020B0604020202020204" pitchFamily="34" charset="0"/>
              <a:buChar char="-"/>
            </a:pPr>
            <a:r>
              <a:rPr lang="mn-MN" sz="1200" dirty="0">
                <a:solidFill>
                  <a:schemeClr val="tx1"/>
                </a:solidFill>
                <a:latin typeface="Montserrat" panose="00000500000000000000" pitchFamily="2" charset="0"/>
                <a:ea typeface="Roboto" panose="02000000000000000000" pitchFamily="2" charset="0"/>
                <a:cs typeface="Roboto" panose="02000000000000000000" pitchFamily="2" charset="0"/>
              </a:rPr>
              <a:t>Ажилчдын цалин /НДШ/ нийт зардлын 31.4 хувь эзэлдэг </a:t>
            </a:r>
          </a:p>
          <a:p>
            <a:pPr marL="171450" lvl="0" indent="-171450" algn="just">
              <a:buFont typeface="Arial" panose="020B0604020202020204" pitchFamily="34" charset="0"/>
              <a:buChar char="-"/>
            </a:pPr>
            <a:r>
              <a:rPr lang="mn-MN" sz="1200" dirty="0">
                <a:solidFill>
                  <a:schemeClr val="tx1"/>
                </a:solidFill>
                <a:latin typeface="Montserrat" panose="00000500000000000000" pitchFamily="2" charset="0"/>
                <a:ea typeface="Roboto" panose="02000000000000000000" pitchFamily="2" charset="0"/>
                <a:cs typeface="Roboto" panose="02000000000000000000" pitchFamily="2" charset="0"/>
              </a:rPr>
              <a:t>Тээвэрлэлтийн зардал нийт зардлын 31.5 хувь эзэлдэг </a:t>
            </a:r>
          </a:p>
          <a:p>
            <a:pPr marL="171450" lvl="0" indent="-171450" algn="just">
              <a:buFont typeface="Arial" panose="020B0604020202020204" pitchFamily="34" charset="0"/>
              <a:buChar char="-"/>
            </a:pPr>
            <a:r>
              <a:rPr lang="mn-MN" sz="1200" dirty="0">
                <a:solidFill>
                  <a:schemeClr val="tx1"/>
                </a:solidFill>
                <a:latin typeface="Montserrat" panose="00000500000000000000" pitchFamily="2" charset="0"/>
                <a:ea typeface="Roboto" panose="02000000000000000000" pitchFamily="2" charset="0"/>
                <a:cs typeface="Roboto" panose="02000000000000000000" pitchFamily="2" charset="0"/>
              </a:rPr>
              <a:t>Хүргэлтийн байгууллагатай хамтран ажиллахад нийт зардлын 13.9 хувь нь зарцуулагддаг гэсэн тооцоо судалгаа гарсан байдаг.</a:t>
            </a:r>
          </a:p>
          <a:p>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8</a:t>
            </a:fld>
            <a:endParaRPr lang="en-US"/>
          </a:p>
        </p:txBody>
      </p:sp>
    </p:spTree>
    <p:extLst>
      <p:ext uri="{BB962C8B-B14F-4D97-AF65-F5344CB8AC3E}">
        <p14:creationId xmlns:p14="http://schemas.microsoft.com/office/powerpoint/2010/main" val="3954153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2024 оны эхний хагас жилээр нийт 152 тусгай зөвшөөрлийг 113 хуулийн этгээд эзэмшиж байна. 113 хуулийн этгээдээс одоогийн байдлаар 55 нь тогтмол үйл ажиллагаа идэвхтэй эрхэлж байна.</a:t>
            </a:r>
          </a:p>
          <a:p>
            <a:r>
              <a:rPr lang="mn-MN" dirty="0"/>
              <a:t>Үйл ажиллагаа идэвхгүй 58 тусгай зөвшөөрөл эзэмшигчдийг ангилвал үйл ажиллагаа эхлүүлээгүй 24, үйл ажиллагаа зогсоосон 16, шинээр тусгай зөвшөөрөл эзэмшигч 18 хуулийн этгээд байна.</a:t>
            </a:r>
          </a:p>
          <a:p>
            <a:r>
              <a:rPr lang="mn-MN" dirty="0"/>
              <a:t>Үйл ажиллагаа эрхэлж байгаа тогтмол эрхэлж буй 55 хуулийн этгээдээс Улс хоорондын шуудангийн үйлчилгээ эрхлэгч 40, Шуудангийн сүлжээ эзэмшигч 5, дотоодын шуудангийн үйлчилгээ эрхлэгч 10 байна.</a:t>
            </a:r>
            <a:endParaRPr lang="en-US" dirty="0"/>
          </a:p>
          <a:p>
            <a:r>
              <a:rPr lang="mn-MN" dirty="0"/>
              <a:t>Улс хоорондын шуудангийн илгээмжийн тусгай зөвшөөрлийн тоо нь нийт тусгай зөвшөөрлийн 65.8</a:t>
            </a:r>
            <a:r>
              <a:rPr lang="en-US" dirty="0"/>
              <a:t>%</a:t>
            </a:r>
            <a:r>
              <a:rPr lang="mn-MN" dirty="0"/>
              <a:t>-ийг эзэлж байна. </a:t>
            </a:r>
          </a:p>
          <a:p>
            <a:r>
              <a:rPr lang="mn-MN" dirty="0"/>
              <a:t>Улс буухиа шуудангийн үйлчилгээний зах зээлд Монгол шуудан ХК , Ди эйч эл ХХК давамгай байдалтай аж ахуй нэгж.</a:t>
            </a:r>
          </a:p>
          <a:p>
            <a:r>
              <a:rPr lang="mn-MN" dirty="0"/>
              <a:t>Шуудангийн сүлжээ байгуулах, түүний ашиглалт үйлчилгээний зах зээлд Монгол шуудан ХК-г давамгай байдалтай ААН-ээр тогтоосон байдаг.</a:t>
            </a:r>
            <a:endParaRPr lang="en-US" dirty="0"/>
          </a:p>
        </p:txBody>
      </p:sp>
      <p:sp>
        <p:nvSpPr>
          <p:cNvPr id="4" name="Slide Number Placeholder 3"/>
          <p:cNvSpPr>
            <a:spLocks noGrp="1"/>
          </p:cNvSpPr>
          <p:nvPr>
            <p:ph type="sldNum" sz="quarter" idx="5"/>
          </p:nvPr>
        </p:nvSpPr>
        <p:spPr/>
        <p:txBody>
          <a:bodyPr/>
          <a:lstStyle/>
          <a:p>
            <a:fld id="{293F124C-09C6-4E5B-9E6E-93E941318F92}" type="slidenum">
              <a:rPr lang="en-US" smtClean="0"/>
              <a:t>9</a:t>
            </a:fld>
            <a:endParaRPr lang="en-US"/>
          </a:p>
        </p:txBody>
      </p:sp>
      <p:sp>
        <p:nvSpPr>
          <p:cNvPr id="5" name="Date Placeholder 4">
            <a:extLst>
              <a:ext uri="{FF2B5EF4-FFF2-40B4-BE49-F238E27FC236}">
                <a16:creationId xmlns:a16="http://schemas.microsoft.com/office/drawing/2014/main" id="{5D79FC49-FB4B-C262-A2FC-A4E7A7C720D2}"/>
              </a:ext>
            </a:extLst>
          </p:cNvPr>
          <p:cNvSpPr>
            <a:spLocks noGrp="1"/>
          </p:cNvSpPr>
          <p:nvPr>
            <p:ph type="dt" idx="1"/>
          </p:nvPr>
        </p:nvSpPr>
        <p:spPr/>
        <p:txBody>
          <a:bodyPr/>
          <a:lstStyle/>
          <a:p>
            <a:fld id="{49955B51-8F2F-4EAB-8E23-237DD67A158F}" type="datetime1">
              <a:rPr lang="mn-MN" smtClean="0"/>
              <a:t>2024.09.16</a:t>
            </a:fld>
            <a:endParaRPr lang="en-US"/>
          </a:p>
        </p:txBody>
      </p:sp>
      <p:sp>
        <p:nvSpPr>
          <p:cNvPr id="6" name="Header Placeholder 5">
            <a:extLst>
              <a:ext uri="{FF2B5EF4-FFF2-40B4-BE49-F238E27FC236}">
                <a16:creationId xmlns:a16="http://schemas.microsoft.com/office/drawing/2014/main" id="{4A8D04A5-85E4-7B1F-225A-C14FC981C952}"/>
              </a:ext>
            </a:extLst>
          </p:cNvPr>
          <p:cNvSpPr>
            <a:spLocks noGrp="1"/>
          </p:cNvSpPr>
          <p:nvPr>
            <p:ph type="hdr" sz="quarter"/>
          </p:nvPr>
        </p:nvSpPr>
        <p:spPr/>
        <p:txBody>
          <a:bodyPr/>
          <a:lstStyle/>
          <a:p>
            <a:r>
              <a:rPr lang="mn-MN"/>
              <a:t>ШУУДАНГИЙН ЗОХИЦУУЛАЛТЫН ГАЗАР</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Дотоодын буухиа шуудангийн бичиг захидлын гарах солилцоо нь өмнөх оны мөн үетэй харьцуулахад 35</a:t>
            </a:r>
            <a:r>
              <a:rPr lang="en-US" dirty="0"/>
              <a:t> </a:t>
            </a:r>
            <a:r>
              <a:rPr lang="mn-MN" dirty="0"/>
              <a:t>хувь, орох солилцоо нь 32 хувь тус тус буурсан байна. </a:t>
            </a:r>
          </a:p>
          <a:p>
            <a:r>
              <a:rPr lang="mn-MN" dirty="0"/>
              <a:t>Дотоодын буухиа шуудангийн боодлын тоо хэмжээ өнгөрсөн оныхоос өсөлттэй байна. Харин Дотоодын буухиа шуудангийн илгээлт 2024 онд 2023 оноос бууралттай байна. </a:t>
            </a:r>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10</a:t>
            </a:fld>
            <a:endParaRPr lang="en-US"/>
          </a:p>
        </p:txBody>
      </p:sp>
    </p:spTree>
    <p:extLst>
      <p:ext uri="{BB962C8B-B14F-4D97-AF65-F5344CB8AC3E}">
        <p14:creationId xmlns:p14="http://schemas.microsoft.com/office/powerpoint/2010/main" val="1853364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dirty="0"/>
              <a:t>Дотоодын шуудангийн илгээмж солилцоог нийт 6 компанийн мэдээлэл бүрдүүлж байгаа бөгөөд дийлэнх хувийг Монгол Шуудан ХК-ийн солилцоо эзэлж байна. Дотоодын шуудангийн бичиг захидал тогтмол өсөлттэй байдаг. Бичиг захидал өмнөх оноос </a:t>
            </a:r>
            <a:r>
              <a:rPr lang="en-US" dirty="0"/>
              <a:t>23</a:t>
            </a:r>
            <a:r>
              <a:rPr lang="mn-MN" dirty="0"/>
              <a:t> хувиар өссөн байна. Харин боодлын хувьд өмнөх оноос </a:t>
            </a:r>
            <a:r>
              <a:rPr lang="en-US" dirty="0"/>
              <a:t>6</a:t>
            </a:r>
            <a:r>
              <a:rPr lang="mn-MN" dirty="0"/>
              <a:t> хувь буурсан бол илгээлт 71 хувь өссөн байна.</a:t>
            </a:r>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11</a:t>
            </a:fld>
            <a:endParaRPr lang="en-US"/>
          </a:p>
        </p:txBody>
      </p:sp>
    </p:spTree>
    <p:extLst>
      <p:ext uri="{BB962C8B-B14F-4D97-AF65-F5344CB8AC3E}">
        <p14:creationId xmlns:p14="http://schemas.microsoft.com/office/powerpoint/2010/main" val="1454835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Улс хоорондын шуудангийн бичиг захидлын гарах солилцоо нь өмнөх оны мөн үеийнхтэй харьцуулахад 36,3 хувь , орох солилцоо нь 57 хувиар тус тус буурсан байна.  Харин Улс хоорондын шуудангийн боодлын гарах солилцоо нь 2023 онтой харьцуулбал 51 хувиар өсөж, мөн орох солилцоо нь 43 хувь тус тус өссөн байна. Улс хоорондын шуудангийн илгээлтийн гарах солилцооны хувьд 50 хувь бууралттай гарсан бол орох солилцоо нь 13</a:t>
            </a:r>
            <a:r>
              <a:rPr lang="en-US" dirty="0"/>
              <a:t> </a:t>
            </a:r>
            <a:r>
              <a:rPr lang="mn-MN" dirty="0"/>
              <a:t>хувь өсөлттэй байна.</a:t>
            </a:r>
          </a:p>
        </p:txBody>
      </p:sp>
      <p:sp>
        <p:nvSpPr>
          <p:cNvPr id="4" name="Slide Number Placeholder 3"/>
          <p:cNvSpPr>
            <a:spLocks noGrp="1"/>
          </p:cNvSpPr>
          <p:nvPr>
            <p:ph type="sldNum" sz="quarter" idx="5"/>
          </p:nvPr>
        </p:nvSpPr>
        <p:spPr/>
        <p:txBody>
          <a:bodyPr/>
          <a:lstStyle/>
          <a:p>
            <a:fld id="{95F2923D-410A-400F-AE9E-8C20A50EEB07}" type="slidenum">
              <a:rPr lang="en-US" smtClean="0"/>
              <a:t>12</a:t>
            </a:fld>
            <a:endParaRPr lang="en-US"/>
          </a:p>
        </p:txBody>
      </p:sp>
    </p:spTree>
    <p:extLst>
      <p:ext uri="{BB962C8B-B14F-4D97-AF65-F5344CB8AC3E}">
        <p14:creationId xmlns:p14="http://schemas.microsoft.com/office/powerpoint/2010/main" val="1928870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Улс хоорондын буухиа шуудангийн гарах бичиг захидал нь 2024 оны хагаст 8,780 байсан бол 2023 онд 10,312 байсан нь 15 хувь, орох бичиг захидал нь 2023 оны 17,212 ширхэгээс 2024 онд 12,879 буюу 26 хувийн тус тус бууралттай байна. </a:t>
            </a:r>
          </a:p>
          <a:p>
            <a:r>
              <a:rPr lang="mn-MN" dirty="0"/>
              <a:t>Улс хоорондын буухиа шуудангийн нийт боодол 2023 онтой харьцуулахад 17 хувиар өссөн байна. </a:t>
            </a:r>
          </a:p>
          <a:p>
            <a:r>
              <a:rPr lang="mn-MN" dirty="0"/>
              <a:t>Улс хоорондын буухиа шуудангийн илгээлтийн 5</a:t>
            </a:r>
            <a:r>
              <a:rPr lang="en-US" dirty="0"/>
              <a:t> </a:t>
            </a:r>
            <a:r>
              <a:rPr lang="mn-MN" dirty="0"/>
              <a:t>хувь өссөн.</a:t>
            </a:r>
            <a:endParaRPr lang="en-US" dirty="0"/>
          </a:p>
        </p:txBody>
      </p:sp>
      <p:sp>
        <p:nvSpPr>
          <p:cNvPr id="4" name="Slide Number Placeholder 3"/>
          <p:cNvSpPr>
            <a:spLocks noGrp="1"/>
          </p:cNvSpPr>
          <p:nvPr>
            <p:ph type="sldNum" sz="quarter" idx="5"/>
          </p:nvPr>
        </p:nvSpPr>
        <p:spPr/>
        <p:txBody>
          <a:bodyPr/>
          <a:lstStyle/>
          <a:p>
            <a:fld id="{95F2923D-410A-400F-AE9E-8C20A50EEB07}" type="slidenum">
              <a:rPr lang="en-US" smtClean="0"/>
              <a:t>13</a:t>
            </a:fld>
            <a:endParaRPr lang="en-US"/>
          </a:p>
        </p:txBody>
      </p:sp>
    </p:spTree>
    <p:extLst>
      <p:ext uri="{BB962C8B-B14F-4D97-AF65-F5344CB8AC3E}">
        <p14:creationId xmlns:p14="http://schemas.microsoft.com/office/powerpoint/2010/main" val="875283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a:t>Салбар хооронд </a:t>
            </a:r>
          </a:p>
          <a:p>
            <a:pPr marL="171450" indent="-171450">
              <a:buFontTx/>
              <a:buChar char="-"/>
            </a:pPr>
            <a:r>
              <a:rPr lang="mn-MN" dirty="0"/>
              <a:t>Хуулийн шинэчлэлт </a:t>
            </a:r>
            <a:r>
              <a:rPr lang="en-US" dirty="0"/>
              <a:t>:</a:t>
            </a:r>
            <a:r>
              <a:rPr lang="mn-MN" dirty="0"/>
              <a:t> Шуудангийн салбарт оролцогч талуудын хууль эрх зүйн орчин шууд болон дам утгаараа нөлөөлж байдаг. Иймд салбар хоорондын уялдаатай ажилладаг хил, гааль, банк, санхүү, онцгой байдал, улсын бүртгэл зэрэг байгууллагуудын хууль эрх зүйн шинэтгэл нь шуудангийн салбарын хөгжил дэвшилд хамааралтай байна. Ялангуяа Цахим худалдааны тухай хуулийг боловсруулан батлууулах нь цаг үеийн шаардлага болоод байна.</a:t>
            </a:r>
          </a:p>
          <a:p>
            <a:pPr marL="171450" indent="-171450">
              <a:buFontTx/>
              <a:buChar char="-"/>
            </a:pPr>
            <a:r>
              <a:rPr lang="mn-MN" sz="1200" kern="100" dirty="0">
                <a:effectLst/>
                <a:latin typeface="Montserrat" panose="00000500000000000000" pitchFamily="2" charset="0"/>
                <a:ea typeface="Roboto" panose="02000000000000000000" pitchFamily="2" charset="0"/>
                <a:cs typeface="Roboto" panose="02000000000000000000" pitchFamily="2" charset="0"/>
              </a:rPr>
              <a:t>Тээвэр:</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Агаар,</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Газар</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Холимог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Улс хоорондын шуудангийн агаарын илгээмжийн үнэ өртөг өндөр, газар болон холимог шуудан илгээмж нь транзит боомт дээр хугацаа алдаж байгаа зэрэг зам тээврийн салбарын зохицуулалтаас хамаарч байдаг.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Хил гааль</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Боомт, терминал</a:t>
            </a:r>
            <a:r>
              <a:rPr lang="en-US" sz="1200" kern="100" dirty="0">
                <a:effectLst/>
                <a:latin typeface="Montserrat" panose="00000500000000000000" pitchFamily="2" charset="0"/>
                <a:ea typeface="Roboto" panose="02000000000000000000" pitchFamily="2" charset="0"/>
                <a:cs typeface="Roboto" panose="02000000000000000000" pitchFamily="2" charset="0"/>
              </a:rPr>
              <a:t> : </a:t>
            </a:r>
            <a:r>
              <a:rPr lang="mn-MN" sz="1200" kern="100" dirty="0">
                <a:effectLst/>
                <a:latin typeface="Montserrat" panose="00000500000000000000" pitchFamily="2" charset="0"/>
                <a:ea typeface="Roboto" panose="02000000000000000000" pitchFamily="2" charset="0"/>
                <a:cs typeface="Roboto" panose="02000000000000000000" pitchFamily="2" charset="0"/>
              </a:rPr>
              <a:t>Монгол Улсын шуудан илгээмж Замын-Үүд, Алтанбулаг, Буянт-Ухаа боомтоор дийлэнх нь, Ховд, Өлгий боомтоор бага хэмжээгээр нэвтэрдэг бөгөөд бусад боомтоор нэвтрэх боломжгүй байдаг. Энэ нь гаалийн байгууллагын ажиллах хүч, гаалийн бүрдүүлэлтийн систем, цагийн хуваарь зэрэг хүчин зүйлээс хамааралтай. Улс хоорондын шуудангийн агаарын илгээмж нь зөвхөн Улаанбаатар хот дахь Монгол шуудан ХК, Ди эйч эл ХХК, Монгол инфинити шуудан ХХК-иудын гаалийн хяналтын бүсээр нэвтэрдэг. Газар болон холимог шуудан илгээмжийн терминал манай улсад байдаггүй бөгөөд УБ хотын гаалийн газрын аль нэг хяналтын бүсэд үйл ажиллагаа явагддаг.</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Онцгой болон гамшгийн үеийн шуудан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Ковидын үед шуудангийн илгээмжийн үйл ажиллагаанд багагүй бэрхшээл тулгарч байсныг бид өнөөдөр мартаж болохгүй. Энэ сургамж бол шуудангийн салбарын үйл ажиллагаанд салбар хоорондын нягт уялдаа холбоо, зохицуулалт шаардлагатай байгааг харуулсан хэрэг байлаа.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Аймаг, нийслэл, хот хоорондын шуудан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Бүх шатны засаг дарга нар шуудангийн тухай хуулиар хүлээсэн чиг үүргээ хэрэгжүүлэхгүй байна. Ялангуяа шуудангийн үндсэн сүлжээ эзэмшигчийн үйл ажиллагаанд үзүүлэх дэмжлэг нь дутмаг байна.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Дугаарын хязгаарлалт</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шуудангийн тээврийн хэрэгсэлд хамаардаг, авто зогсоолд төлбөрөө төлдөг зэрэг нь шуудангийн тухай хуулийн хэрэгжилт хангалтгүй байгаагийн нэг илэрхийлэл болж байна.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Хаягжуулалтын асуудал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Төрийн байгууллагууд тус тусдаа хаягийн мэдээллийн сан, бүрдүүлэлт хийж байгааг нэгтгэх, мэдээллийн нэгдсэн санг бий болгох ажил удаашралтай байгаа.</a:t>
            </a:r>
          </a:p>
          <a:p>
            <a:pPr marL="0" marR="0" lvl="0" indent="0" algn="l" defTabSz="914400" rtl="0" eaLnBrk="1" fontAlgn="auto" latinLnBrk="0" hangingPunct="1">
              <a:lnSpc>
                <a:spcPct val="100000"/>
              </a:lnSpc>
              <a:spcBef>
                <a:spcPts val="0"/>
              </a:spcBef>
              <a:spcAft>
                <a:spcPts val="0"/>
              </a:spcAft>
              <a:buClrTx/>
              <a:buSzTx/>
              <a:buFontTx/>
              <a:buNone/>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Салбарын хүрээнд</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Бүс нутгийн ялган боловсруулах төвүүдийг байгуулахад төрийн дэмжлэг, хөрөнгө оруулалт шаардлагатай байгаа. Ингэснээр шуудангийн сүлжээний илгээмж солилцооны хурд нэмэгдэж, үйлчилгээний чанар сайжирч, үнэ өртөг буурах юм.</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Шуудангийн харилцан холболт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Шуудангийн үйлчилгээ эрхлэгчид хоорондоо харилцан холболтыг нэмэгдүүлснээр хүргэлтийн хугацаа богиносож, үйлчилгээний чанарт эерэг үр дүн гарна.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Тусгай зөвшөөрөлгүй үйлчилгээ эрхлэгчид</a:t>
            </a:r>
            <a:r>
              <a:rPr lang="en-US" sz="1200" kern="100" dirty="0">
                <a:effectLst/>
                <a:latin typeface="Montserrat" panose="00000500000000000000" pitchFamily="2" charset="0"/>
                <a:ea typeface="Roboto" panose="02000000000000000000" pitchFamily="2" charset="0"/>
                <a:cs typeface="Roboto" panose="02000000000000000000" pitchFamily="2" charset="0"/>
              </a:rPr>
              <a:t> : </a:t>
            </a:r>
            <a:r>
              <a:rPr lang="mn-MN" dirty="0"/>
              <a:t>Шуудангийн үйл ажиллагааг хууль бусаар эрхэлж байгаа этгээдүүдийг илрүүлэх, гомдлын дагуу шалгах, холбогдох арга хэмжээг авах.</a:t>
            </a:r>
            <a:endParaRPr lang="mn-MN" sz="1200" kern="100" dirty="0">
              <a:effectLst/>
              <a:latin typeface="Montserrat" panose="000005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Хуулийн шинэчлэл</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Шуудангийн тухай хуульд нэмэлт өөрчлөлт бус шинэчлэсэн найруулга, шинэ хувилбарыг боловсруулахыг үйлчилгээ эрхлэгчид сануулах болсон.</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Хүний нөөц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Тус салбар дахь хүний нөөцийн асуудалд бодлогын дэмжлэг хэрэгтэй байна.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БНҮҮС-ийн зохицуулалт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Шуудангийн үндсэн сүлжээ эзэмшигчийн үйл ажиллагаанд бодит дэмжлэг үзүүлэх хөрөнгө оруулалт, зохицуулалт дутмаг.</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dirty="0">
                <a:effectLst/>
              </a:rPr>
              <a:t>Ерөнхий сайдын 2013 оны 24 дүгээр</a:t>
            </a:r>
            <a:br>
              <a:rPr lang="mn-MN" dirty="0"/>
            </a:br>
            <a:r>
              <a:rPr lang="mn-MN" dirty="0">
                <a:effectLst/>
              </a:rPr>
              <a:t>захирамжийн 2 дугаар хавсралт</a:t>
            </a:r>
            <a:endParaRPr lang="mn-MN" sz="1200" kern="100" dirty="0">
              <a:effectLst/>
              <a:latin typeface="Montserrat" panose="000005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Шуудангийн хаяг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УБ хот, томоохон төвлөрсөн суурин газарт шуудангаар үйлчлүүлэгчийн хэрэгцээнд нийцсэн шийдлийг бий болгох асуудал хүлээгдэж байна.</a:t>
            </a:r>
          </a:p>
          <a:p>
            <a:pPr marL="0" marR="0" lvl="0" indent="0" algn="l" defTabSz="914400" rtl="0" eaLnBrk="1" fontAlgn="auto" latinLnBrk="0" hangingPunct="1">
              <a:lnSpc>
                <a:spcPct val="100000"/>
              </a:lnSpc>
              <a:spcBef>
                <a:spcPts val="0"/>
              </a:spcBef>
              <a:spcAft>
                <a:spcPts val="0"/>
              </a:spcAft>
              <a:buClrTx/>
              <a:buSzTx/>
              <a:buFontTx/>
              <a:buNone/>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Тусгай зөвшөөрөл эзэмшигчдийн хувьд</a:t>
            </a:r>
            <a:r>
              <a:rPr lang="en-US" sz="1200" kern="100" dirty="0">
                <a:effectLst/>
                <a:latin typeface="Montserrat" panose="00000500000000000000" pitchFamily="2" charset="0"/>
                <a:ea typeface="Roboto" panose="02000000000000000000" pitchFamily="2" charset="0"/>
                <a:cs typeface="Roboto" panose="020000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Цахим шилжилт </a:t>
            </a:r>
            <a:r>
              <a:rPr lang="en-US" sz="1200" kern="100" dirty="0">
                <a:effectLst/>
                <a:latin typeface="Montserrat" panose="00000500000000000000" pitchFamily="2" charset="0"/>
                <a:ea typeface="Roboto" panose="02000000000000000000" pitchFamily="2" charset="0"/>
                <a:cs typeface="Roboto" panose="02000000000000000000" pitchFamily="2" charset="0"/>
              </a:rPr>
              <a:t>:</a:t>
            </a:r>
            <a:r>
              <a:rPr lang="mn-MN" sz="1200" kern="100" dirty="0">
                <a:effectLst/>
                <a:latin typeface="Montserrat" panose="00000500000000000000" pitchFamily="2" charset="0"/>
                <a:ea typeface="Roboto" panose="02000000000000000000" pitchFamily="2" charset="0"/>
                <a:cs typeface="Roboto" panose="02000000000000000000" pitchFamily="2" charset="0"/>
              </a:rPr>
              <a:t> Хөрөнгө оруулалтаа нэмэгдүүлэх</a:t>
            </a:r>
            <a:r>
              <a:rPr lang="en-US" sz="1200" kern="100" dirty="0">
                <a:effectLst/>
                <a:latin typeface="Montserrat" panose="00000500000000000000" pitchFamily="2" charset="0"/>
                <a:ea typeface="Roboto" panose="02000000000000000000" pitchFamily="2" charset="0"/>
                <a:cs typeface="Roboto" panose="020000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Ажиллах хүчний хомсдол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Технологийн ажилтнуудаа мэргэшүүлэх, дадлагажуулах</a:t>
            </a:r>
            <a:r>
              <a:rPr lang="en-US" sz="1200" kern="100" dirty="0">
                <a:effectLst/>
                <a:latin typeface="Montserrat" panose="00000500000000000000" pitchFamily="2" charset="0"/>
                <a:ea typeface="Roboto" panose="02000000000000000000" pitchFamily="2" charset="0"/>
                <a:cs typeface="Roboto" panose="02000000000000000000" pitchFamily="2" charset="0"/>
              </a:rPr>
              <a:t>;</a:t>
            </a:r>
            <a:endParaRPr lang="mn-MN" sz="1200" kern="100" dirty="0">
              <a:effectLst/>
              <a:latin typeface="Montserrat" panose="000005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Илгээмжийн аюулгүй байдал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Стандартын мөрдөлт, даатгалтай илгээмж</a:t>
            </a:r>
            <a:r>
              <a:rPr lang="en-US" sz="1200" kern="100" dirty="0">
                <a:effectLst/>
                <a:latin typeface="Montserrat" panose="00000500000000000000" pitchFamily="2" charset="0"/>
                <a:ea typeface="Roboto" panose="02000000000000000000" pitchFamily="2" charset="0"/>
                <a:cs typeface="Roboto" panose="020000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Цахим худалдаа, захиалгат хүргэлт</a:t>
            </a:r>
            <a:r>
              <a:rPr lang="en-US" sz="1200" kern="100" dirty="0">
                <a:effectLst/>
                <a:latin typeface="Montserrat" panose="00000500000000000000" pitchFamily="2" charset="0"/>
                <a:ea typeface="Roboto" panose="02000000000000000000" pitchFamily="2" charset="0"/>
                <a:cs typeface="Roboto" panose="02000000000000000000" pitchFamily="2" charset="0"/>
              </a:rPr>
              <a:t> : </a:t>
            </a:r>
            <a:r>
              <a:rPr lang="mn-MN" sz="1200" kern="100" dirty="0">
                <a:effectLst/>
                <a:latin typeface="Montserrat" panose="00000500000000000000" pitchFamily="2" charset="0"/>
                <a:ea typeface="Roboto" panose="02000000000000000000" pitchFamily="2" charset="0"/>
                <a:cs typeface="Roboto" panose="02000000000000000000" pitchFamily="2" charset="0"/>
              </a:rPr>
              <a:t>Хамтын ажиллагааг өргөжүүлэх, зах зээлийг тэлэх</a:t>
            </a:r>
            <a:r>
              <a:rPr lang="en-US" sz="1200" kern="100" dirty="0">
                <a:effectLst/>
                <a:latin typeface="Montserrat" panose="00000500000000000000" pitchFamily="2" charset="0"/>
                <a:ea typeface="Roboto" panose="02000000000000000000" pitchFamily="2" charset="0"/>
                <a:cs typeface="Roboto" panose="020000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Montserrat" panose="00000500000000000000" pitchFamily="2" charset="0"/>
                <a:ea typeface="Roboto" panose="02000000000000000000" pitchFamily="2" charset="0"/>
                <a:cs typeface="Roboto" panose="02000000000000000000" pitchFamily="2" charset="0"/>
              </a:rPr>
              <a:t>Б</a:t>
            </a:r>
            <a:r>
              <a:rPr lang="mn-MN" sz="1200" dirty="0">
                <a:latin typeface="Montserrat" panose="00000500000000000000" pitchFamily="2" charset="0"/>
                <a:ea typeface="Roboto" panose="02000000000000000000" pitchFamily="2" charset="0"/>
                <a:cs typeface="Roboto" panose="02000000000000000000" pitchFamily="2" charset="0"/>
              </a:rPr>
              <a:t>айгаль, хүрээлэн буй орчинд ээлтэй технологи нэвтрүүлэх </a:t>
            </a:r>
            <a:r>
              <a:rPr lang="en-US" sz="1200" dirty="0">
                <a:latin typeface="Montserrat" panose="00000500000000000000" pitchFamily="2" charset="0"/>
                <a:ea typeface="Roboto" panose="02000000000000000000" pitchFamily="2" charset="0"/>
                <a:cs typeface="Roboto" panose="02000000000000000000" pitchFamily="2" charset="0"/>
              </a:rPr>
              <a:t>: </a:t>
            </a:r>
            <a:r>
              <a:rPr lang="mn-MN" sz="1200" dirty="0">
                <a:latin typeface="Montserrat" panose="00000500000000000000" pitchFamily="2" charset="0"/>
                <a:ea typeface="Roboto" panose="02000000000000000000" pitchFamily="2" charset="0"/>
                <a:cs typeface="Roboto" panose="02000000000000000000" pitchFamily="2" charset="0"/>
              </a:rPr>
              <a:t>Шуудангийн хөгжлийн трендийг дагах</a:t>
            </a:r>
            <a:r>
              <a:rPr lang="en-US" sz="1200" dirty="0">
                <a:latin typeface="Montserrat" panose="00000500000000000000" pitchFamily="2" charset="0"/>
                <a:ea typeface="Roboto" panose="02000000000000000000" pitchFamily="2" charset="0"/>
                <a:cs typeface="Roboto" panose="02000000000000000000" pitchFamily="2" charset="0"/>
              </a:rPr>
              <a:t>;</a:t>
            </a:r>
            <a:endParaRPr lang="mn-MN" sz="1200" dirty="0">
              <a:latin typeface="Montserrat" panose="000005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rPr>
              <a:t>Шуудангийн хүргэлтэд технологийн шинэчлэл ашиглах </a:t>
            </a:r>
            <a:r>
              <a:rPr lang="en-US" sz="12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rPr>
              <a:t>:</a:t>
            </a:r>
            <a:r>
              <a:rPr lang="mn-MN" sz="12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rPr>
              <a:t> Дроны хүргэлт, ухаалаг хайрцгийн үйлчилгээ</a:t>
            </a:r>
            <a:r>
              <a:rPr lang="en-US" sz="12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rPr>
              <a:t>;</a:t>
            </a:r>
            <a:endParaRPr lang="mn-MN" sz="12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mn-MN" sz="1200" kern="100" dirty="0">
                <a:effectLst/>
                <a:latin typeface="Montserrat" panose="00000500000000000000" pitchFamily="2" charset="0"/>
                <a:ea typeface="Roboto" panose="02000000000000000000" pitchFamily="2" charset="0"/>
                <a:cs typeface="Roboto" panose="02000000000000000000" pitchFamily="2" charset="0"/>
              </a:rPr>
              <a:t>Үйлчилгээний чанарыг сайжруулах </a:t>
            </a:r>
            <a:r>
              <a:rPr lang="en-US" sz="1200" kern="100" dirty="0">
                <a:effectLst/>
                <a:latin typeface="Montserrat" panose="00000500000000000000" pitchFamily="2" charset="0"/>
                <a:ea typeface="Roboto" panose="02000000000000000000" pitchFamily="2" charset="0"/>
                <a:cs typeface="Roboto" panose="02000000000000000000" pitchFamily="2" charset="0"/>
              </a:rPr>
              <a:t>: </a:t>
            </a:r>
            <a:r>
              <a:rPr lang="mn-MN" sz="1200" kern="100" dirty="0">
                <a:effectLst/>
                <a:latin typeface="Montserrat" panose="00000500000000000000" pitchFamily="2" charset="0"/>
                <a:ea typeface="Roboto" panose="02000000000000000000" pitchFamily="2" charset="0"/>
                <a:cs typeface="Roboto" panose="02000000000000000000" pitchFamily="2" charset="0"/>
              </a:rPr>
              <a:t>Хэрэглэгчийн эрэлтэд нийцсэн шинэ бүтээгдэхүүн үйлчилгээг бий болгох</a:t>
            </a:r>
            <a:endParaRPr lang="en-US" sz="1200" dirty="0">
              <a:latin typeface="Montserrat" panose="000005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mn-MN" sz="1200" kern="100" dirty="0">
              <a:effectLst/>
              <a:latin typeface="Montserrat" panose="00000500000000000000" pitchFamily="2" charset="0"/>
              <a:ea typeface="Roboto" panose="02000000000000000000" pitchFamily="2" charset="0"/>
              <a:cs typeface="Roboto" panose="02000000000000000000" pitchFamily="2" charset="0"/>
            </a:endParaRPr>
          </a:p>
        </p:txBody>
      </p:sp>
      <p:sp>
        <p:nvSpPr>
          <p:cNvPr id="4" name="Slide Number Placeholder 3"/>
          <p:cNvSpPr>
            <a:spLocks noGrp="1"/>
          </p:cNvSpPr>
          <p:nvPr>
            <p:ph type="sldNum" sz="quarter" idx="5"/>
          </p:nvPr>
        </p:nvSpPr>
        <p:spPr/>
        <p:txBody>
          <a:bodyPr/>
          <a:lstStyle/>
          <a:p>
            <a:fld id="{95F2923D-410A-400F-AE9E-8C20A50EEB07}" type="slidenum">
              <a:rPr lang="en-US" smtClean="0"/>
              <a:t>14</a:t>
            </a:fld>
            <a:endParaRPr lang="en-US"/>
          </a:p>
        </p:txBody>
      </p:sp>
    </p:spTree>
    <p:extLst>
      <p:ext uri="{BB962C8B-B14F-4D97-AF65-F5344CB8AC3E}">
        <p14:creationId xmlns:p14="http://schemas.microsoft.com/office/powerpoint/2010/main" val="2813104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F47D-2662-83A3-DB72-441E9FF19F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38811D-661E-C614-7AB5-ED89EF6AF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DC6A8D-BE25-2D7F-D817-E190EEE8A488}"/>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5" name="Footer Placeholder 4">
            <a:extLst>
              <a:ext uri="{FF2B5EF4-FFF2-40B4-BE49-F238E27FC236}">
                <a16:creationId xmlns:a16="http://schemas.microsoft.com/office/drawing/2014/main" id="{17A9D3B0-346F-42D6-58A8-9FFBF2630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797EF-771E-3EA1-DEE4-E30BFA3118D4}"/>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3442877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BE98-600C-B487-42C4-02C05BE7F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35055C-FAAB-E984-D01A-AF229062A7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F5C0F-1ABC-6441-6E4A-546AD4407CD2}"/>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5" name="Footer Placeholder 4">
            <a:extLst>
              <a:ext uri="{FF2B5EF4-FFF2-40B4-BE49-F238E27FC236}">
                <a16:creationId xmlns:a16="http://schemas.microsoft.com/office/drawing/2014/main" id="{B0278160-44AD-7E0B-D8E4-3A21B6149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6E5FBC-C1C2-7A35-1963-63A2ACC95522}"/>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2277958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70204-1608-4CFB-2ECE-004C2A0E91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57C92C-5976-4C71-BCFC-45B4C73906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68E65C-C6CF-A9D7-44F3-BA815972DBB9}"/>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5" name="Footer Placeholder 4">
            <a:extLst>
              <a:ext uri="{FF2B5EF4-FFF2-40B4-BE49-F238E27FC236}">
                <a16:creationId xmlns:a16="http://schemas.microsoft.com/office/drawing/2014/main" id="{3817B927-6B66-09B7-F2F6-37BF67016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6697E2-A3DB-4B05-6A84-43A494546EEE}"/>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549087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3B75-C9DE-FAD3-4180-7B5AD4FE4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D7766-6F2B-0D3D-A7E2-59EDE6475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01ABE2-7A65-CF97-E9AE-1D439632F7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2B3DC6-41B3-F646-E9D9-B7ABD56EFAE5}"/>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6" name="Footer Placeholder 5">
            <a:extLst>
              <a:ext uri="{FF2B5EF4-FFF2-40B4-BE49-F238E27FC236}">
                <a16:creationId xmlns:a16="http://schemas.microsoft.com/office/drawing/2014/main" id="{D0D4115B-BDDC-1776-077A-78417CD137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25029-2E15-8201-5A47-0C3DD8C771C0}"/>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30797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9982-545E-FC61-34DB-13A2DF2FFF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12D61D-7EDC-A7D8-A302-651CA200DD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E097C0-97D2-2CDA-812D-B7B289D37C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C3D2BB-918A-5D4D-ABC6-2A0C99E3AD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49688B-8B8A-D796-D1BE-79B4EE7FB8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AC4F19-6540-3410-A619-028600F17DFC}"/>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8" name="Footer Placeholder 7">
            <a:extLst>
              <a:ext uri="{FF2B5EF4-FFF2-40B4-BE49-F238E27FC236}">
                <a16:creationId xmlns:a16="http://schemas.microsoft.com/office/drawing/2014/main" id="{F85DF8DD-41A5-F9DA-320E-D2DD3D1DAA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1F2537-3599-3180-2655-1E21E1AC2B85}"/>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103199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2EAB3-5E45-A087-479E-E556380FC1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762F3A-EECF-C983-426F-395E97AA071C}"/>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4" name="Footer Placeholder 3">
            <a:extLst>
              <a:ext uri="{FF2B5EF4-FFF2-40B4-BE49-F238E27FC236}">
                <a16:creationId xmlns:a16="http://schemas.microsoft.com/office/drawing/2014/main" id="{4EA9251A-780E-8D96-A61A-5FA8D98243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D0E714-B41E-2F72-876E-1C213F6ADE0F}"/>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3198918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FB1F55-F1A5-62A6-57B8-E9F526CE3FE2}"/>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3" name="Footer Placeholder 2">
            <a:extLst>
              <a:ext uri="{FF2B5EF4-FFF2-40B4-BE49-F238E27FC236}">
                <a16:creationId xmlns:a16="http://schemas.microsoft.com/office/drawing/2014/main" id="{FFA54451-C617-8891-35CB-7502ADDE49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C423B9-3D57-843E-D4F8-4B906FC0274A}"/>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3911690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5D14-921A-36AC-9FE4-E16D277C4A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F5208B-D518-3DDE-9CB3-CFE5FB96B9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996C49-0C09-3130-F0F6-60C7C3B080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8EBE30-D92C-D107-BCAF-E90FFF358876}"/>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6" name="Footer Placeholder 5">
            <a:extLst>
              <a:ext uri="{FF2B5EF4-FFF2-40B4-BE49-F238E27FC236}">
                <a16:creationId xmlns:a16="http://schemas.microsoft.com/office/drawing/2014/main" id="{222FBBE9-918E-0B7C-8522-E28B476686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322721-4B5A-FA07-5705-29AA14A6EF69}"/>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617515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025B-EB85-85D2-D826-34970ABAB4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ABA45E-BC57-C7C8-4346-6998A0E48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950B5F-C142-5FAD-21E5-7C0E4D0E22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A5EBE0-63A2-5879-A531-91F8C993DE4E}"/>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6" name="Footer Placeholder 5">
            <a:extLst>
              <a:ext uri="{FF2B5EF4-FFF2-40B4-BE49-F238E27FC236}">
                <a16:creationId xmlns:a16="http://schemas.microsoft.com/office/drawing/2014/main" id="{B3D1DD67-A790-FF4C-9433-48F900FA8B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D704CD-5EBA-A1E1-B144-AAE6EF81FB5B}"/>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4198380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9210-0ED8-8EBB-7D95-1310297637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4237F1-0C03-5572-86A9-2B5DCD48A2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28C52E-A7FB-98B5-AA71-D738E98E9A90}"/>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5" name="Footer Placeholder 4">
            <a:extLst>
              <a:ext uri="{FF2B5EF4-FFF2-40B4-BE49-F238E27FC236}">
                <a16:creationId xmlns:a16="http://schemas.microsoft.com/office/drawing/2014/main" id="{488FD19B-3837-F983-E3E6-B5FC281FF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D844E4-D123-21D7-80F3-132EB496F2B9}"/>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231680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E29DB0-170F-1E42-3A1B-703A4C1D40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C78CCC-76F3-8A9C-EE63-C01991A5E6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573F-C90D-FAD7-D000-9C1EBD043A6C}"/>
              </a:ext>
            </a:extLst>
          </p:cNvPr>
          <p:cNvSpPr>
            <a:spLocks noGrp="1"/>
          </p:cNvSpPr>
          <p:nvPr>
            <p:ph type="dt" sz="half" idx="10"/>
          </p:nvPr>
        </p:nvSpPr>
        <p:spPr/>
        <p:txBody>
          <a:bodyPr/>
          <a:lstStyle/>
          <a:p>
            <a:fld id="{B7C7AA6E-A28C-46B0-9C14-D0C4C5258528}" type="datetimeFigureOut">
              <a:rPr lang="en-US" smtClean="0"/>
              <a:t>9/16/2024</a:t>
            </a:fld>
            <a:endParaRPr lang="en-US"/>
          </a:p>
        </p:txBody>
      </p:sp>
      <p:sp>
        <p:nvSpPr>
          <p:cNvPr id="5" name="Footer Placeholder 4">
            <a:extLst>
              <a:ext uri="{FF2B5EF4-FFF2-40B4-BE49-F238E27FC236}">
                <a16:creationId xmlns:a16="http://schemas.microsoft.com/office/drawing/2014/main" id="{2CA6EEF4-48A6-C1FB-5C91-49264DC0F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C9A5AF-F23D-A1FB-409B-9E42590D7744}"/>
              </a:ext>
            </a:extLst>
          </p:cNvPr>
          <p:cNvSpPr>
            <a:spLocks noGrp="1"/>
          </p:cNvSpPr>
          <p:nvPr>
            <p:ph type="sldNum" sz="quarter" idx="12"/>
          </p:nvPr>
        </p:nvSpPr>
        <p:spPr/>
        <p:txBody>
          <a:bodyPr/>
          <a:lstStyle/>
          <a:p>
            <a:fld id="{CEF0408E-DEC2-4930-B857-C05502FAE8EC}" type="slidenum">
              <a:rPr lang="en-US" smtClean="0"/>
              <a:t>‹#›</a:t>
            </a:fld>
            <a:endParaRPr lang="en-US"/>
          </a:p>
        </p:txBody>
      </p:sp>
    </p:spTree>
    <p:extLst>
      <p:ext uri="{BB962C8B-B14F-4D97-AF65-F5344CB8AC3E}">
        <p14:creationId xmlns:p14="http://schemas.microsoft.com/office/powerpoint/2010/main" val="1531293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E55744-A098-D899-16AA-556E51CC93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9B1D9-6DE4-9440-189F-AEA71F11C4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2FC50-E65F-ACAF-CD10-8C3176BA44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7AA6E-A28C-46B0-9C14-D0C4C5258528}" type="datetimeFigureOut">
              <a:rPr lang="en-US" smtClean="0"/>
              <a:t>9/16/2024</a:t>
            </a:fld>
            <a:endParaRPr lang="en-US"/>
          </a:p>
        </p:txBody>
      </p:sp>
      <p:sp>
        <p:nvSpPr>
          <p:cNvPr id="5" name="Footer Placeholder 4">
            <a:extLst>
              <a:ext uri="{FF2B5EF4-FFF2-40B4-BE49-F238E27FC236}">
                <a16:creationId xmlns:a16="http://schemas.microsoft.com/office/drawing/2014/main" id="{D332FC82-109E-AD7F-5A11-0F1B5964F2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55612E-2611-6B23-38F0-1BC103BA56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0408E-DEC2-4930-B857-C05502FAE8EC}" type="slidenum">
              <a:rPr lang="en-US" smtClean="0"/>
              <a:t>‹#›</a:t>
            </a:fld>
            <a:endParaRPr lang="en-US"/>
          </a:p>
        </p:txBody>
      </p:sp>
    </p:spTree>
    <p:extLst>
      <p:ext uri="{BB962C8B-B14F-4D97-AF65-F5344CB8AC3E}">
        <p14:creationId xmlns:p14="http://schemas.microsoft.com/office/powerpoint/2010/main" val="2226622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DFC1BD-6CD6-2B0F-56E8-8E13D24C7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4942"/>
            <a:ext cx="12192000" cy="6872942"/>
          </a:xfrm>
          <a:prstGeom prst="rect">
            <a:avLst/>
          </a:prstGeom>
        </p:spPr>
      </p:pic>
      <p:sp>
        <p:nvSpPr>
          <p:cNvPr id="6" name="Title 1">
            <a:extLst>
              <a:ext uri="{FF2B5EF4-FFF2-40B4-BE49-F238E27FC236}">
                <a16:creationId xmlns:a16="http://schemas.microsoft.com/office/drawing/2014/main" id="{2413E6A2-803D-D7A5-D8A0-C62988B11649}"/>
              </a:ext>
            </a:extLst>
          </p:cNvPr>
          <p:cNvSpPr>
            <a:spLocks noGrp="1"/>
          </p:cNvSpPr>
          <p:nvPr>
            <p:ph type="ctrTitle"/>
          </p:nvPr>
        </p:nvSpPr>
        <p:spPr>
          <a:xfrm>
            <a:off x="2204960" y="2388315"/>
            <a:ext cx="7603551" cy="1605120"/>
          </a:xfrm>
        </p:spPr>
        <p:txBody>
          <a:bodyPr>
            <a:noAutofit/>
          </a:bodyPr>
          <a:lstStyle/>
          <a:p>
            <a:pPr algn="ctr"/>
            <a:r>
              <a:rPr lang="mn-MN" sz="3600" dirty="0">
                <a:solidFill>
                  <a:schemeClr val="bg1"/>
                </a:solidFill>
                <a:latin typeface="Calibri" panose="020F0502020204030204" pitchFamily="34" charset="0"/>
                <a:ea typeface="Calibri" panose="020F0502020204030204" pitchFamily="34" charset="0"/>
                <a:cs typeface="Calibri" panose="020F0502020204030204" pitchFamily="34" charset="0"/>
              </a:rPr>
              <a:t>ШУУДАНГИЙН САЛБАРЫН </a:t>
            </a:r>
            <a:br>
              <a:rPr lang="mn-MN" sz="36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mn-MN" sz="3600" dirty="0">
                <a:solidFill>
                  <a:schemeClr val="bg1"/>
                </a:solidFill>
                <a:latin typeface="Calibri" panose="020F0502020204030204" pitchFamily="34" charset="0"/>
                <a:ea typeface="Calibri" panose="020F0502020204030204" pitchFamily="34" charset="0"/>
                <a:cs typeface="Calibri" panose="020F0502020204030204" pitchFamily="34" charset="0"/>
              </a:rPr>
              <a:t>ӨНӨӨГИЙН БАЙДАЛ, ЧИГ ХАНДЛАГА</a:t>
            </a:r>
            <a:endPar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ubtitle 2">
            <a:extLst>
              <a:ext uri="{FF2B5EF4-FFF2-40B4-BE49-F238E27FC236}">
                <a16:creationId xmlns:a16="http://schemas.microsoft.com/office/drawing/2014/main" id="{6AD8487B-8430-887A-3556-0CE8E0B4AA8E}"/>
              </a:ext>
            </a:extLst>
          </p:cNvPr>
          <p:cNvSpPr>
            <a:spLocks noGrp="1"/>
          </p:cNvSpPr>
          <p:nvPr>
            <p:ph type="subTitle" idx="1"/>
          </p:nvPr>
        </p:nvSpPr>
        <p:spPr>
          <a:xfrm>
            <a:off x="3210716" y="6053668"/>
            <a:ext cx="5592041" cy="1077150"/>
          </a:xfrm>
        </p:spPr>
        <p:txBody>
          <a:bodyPr>
            <a:normAutofit/>
          </a:bodyPr>
          <a:lstStyle/>
          <a:p>
            <a:endParaRPr lang="mn-MN" sz="1800" dirty="0">
              <a:solidFill>
                <a:schemeClr val="bg1"/>
              </a:solidFill>
              <a:latin typeface="Montserrat" panose="00000500000000000000" pitchFamily="2" charset="0"/>
              <a:cs typeface="Arial" panose="020B0604020202020204" pitchFamily="34" charset="0"/>
            </a:endParaRPr>
          </a:p>
          <a:p>
            <a:r>
              <a:rPr lang="en-US" sz="1800" dirty="0">
                <a:solidFill>
                  <a:schemeClr val="bg1"/>
                </a:solidFill>
                <a:latin typeface="Montserrat" panose="00000500000000000000" pitchFamily="2" charset="0"/>
                <a:cs typeface="Arial" panose="020B0604020202020204" pitchFamily="34" charset="0"/>
              </a:rPr>
              <a:t>202</a:t>
            </a:r>
            <a:r>
              <a:rPr lang="mn-MN" sz="1800" dirty="0">
                <a:solidFill>
                  <a:schemeClr val="bg1"/>
                </a:solidFill>
                <a:latin typeface="Montserrat" panose="00000500000000000000" pitchFamily="2" charset="0"/>
                <a:cs typeface="Arial" panose="020B0604020202020204" pitchFamily="34" charset="0"/>
              </a:rPr>
              <a:t>4.</a:t>
            </a:r>
            <a:r>
              <a:rPr lang="en-US" sz="1800" dirty="0">
                <a:solidFill>
                  <a:schemeClr val="bg1"/>
                </a:solidFill>
                <a:latin typeface="Montserrat" panose="00000500000000000000" pitchFamily="2" charset="0"/>
                <a:cs typeface="Arial" panose="020B0604020202020204" pitchFamily="34" charset="0"/>
              </a:rPr>
              <a:t>0</a:t>
            </a:r>
            <a:r>
              <a:rPr lang="mn-MN" sz="1800" dirty="0">
                <a:solidFill>
                  <a:schemeClr val="bg1"/>
                </a:solidFill>
                <a:latin typeface="Montserrat" panose="00000500000000000000" pitchFamily="2" charset="0"/>
                <a:cs typeface="Arial" panose="020B0604020202020204" pitchFamily="34" charset="0"/>
              </a:rPr>
              <a:t>9.17</a:t>
            </a:r>
            <a:endParaRPr lang="en-US" sz="1800" dirty="0">
              <a:solidFill>
                <a:schemeClr val="bg1"/>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3485298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7DAB4-8242-B304-3A30-E67A603588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grpSp>
        <p:nvGrpSpPr>
          <p:cNvPr id="6" name="Group 5">
            <a:extLst>
              <a:ext uri="{FF2B5EF4-FFF2-40B4-BE49-F238E27FC236}">
                <a16:creationId xmlns:a16="http://schemas.microsoft.com/office/drawing/2014/main" id="{A2B213A8-4227-62CA-CE29-2A2E0ABAF244}"/>
              </a:ext>
            </a:extLst>
          </p:cNvPr>
          <p:cNvGrpSpPr/>
          <p:nvPr/>
        </p:nvGrpSpPr>
        <p:grpSpPr>
          <a:xfrm>
            <a:off x="3695750" y="1126103"/>
            <a:ext cx="4800497" cy="616715"/>
            <a:chOff x="6332722" y="121131"/>
            <a:chExt cx="5707726" cy="679873"/>
          </a:xfrm>
        </p:grpSpPr>
        <p:grpSp>
          <p:nvGrpSpPr>
            <p:cNvPr id="7" name="Group 6">
              <a:extLst>
                <a:ext uri="{FF2B5EF4-FFF2-40B4-BE49-F238E27FC236}">
                  <a16:creationId xmlns:a16="http://schemas.microsoft.com/office/drawing/2014/main" id="{00E6E4DE-A4E0-6221-FB5B-C93533BF8D97}"/>
                </a:ext>
              </a:extLst>
            </p:cNvPr>
            <p:cNvGrpSpPr/>
            <p:nvPr/>
          </p:nvGrpSpPr>
          <p:grpSpPr>
            <a:xfrm>
              <a:off x="6332722" y="192631"/>
              <a:ext cx="5707726" cy="608373"/>
              <a:chOff x="-41158" y="111479"/>
              <a:chExt cx="10362837" cy="1314144"/>
            </a:xfrm>
          </p:grpSpPr>
          <p:sp>
            <p:nvSpPr>
              <p:cNvPr id="9" name="Graphic 25">
                <a:extLst>
                  <a:ext uri="{FF2B5EF4-FFF2-40B4-BE49-F238E27FC236}">
                    <a16:creationId xmlns:a16="http://schemas.microsoft.com/office/drawing/2014/main" id="{A825C1E3-92DA-968B-0C71-CE7A901850C0}"/>
                  </a:ext>
                </a:extLst>
              </p:cNvPr>
              <p:cNvSpPr/>
              <p:nvPr/>
            </p:nvSpPr>
            <p:spPr>
              <a:xfrm>
                <a:off x="701515" y="111479"/>
                <a:ext cx="9620164" cy="1129075"/>
              </a:xfrm>
              <a:custGeom>
                <a:avLst/>
                <a:gdLst>
                  <a:gd name="connsiteX0" fmla="*/ 2727960 w 2963227"/>
                  <a:gd name="connsiteY0" fmla="*/ 438150 h 438150"/>
                  <a:gd name="connsiteX1" fmla="*/ 0 w 2963227"/>
                  <a:gd name="connsiteY1" fmla="*/ 438150 h 438150"/>
                  <a:gd name="connsiteX2" fmla="*/ 235268 w 2963227"/>
                  <a:gd name="connsiteY2" fmla="*/ 0 h 438150"/>
                  <a:gd name="connsiteX3" fmla="*/ 2963228 w 2963227"/>
                  <a:gd name="connsiteY3" fmla="*/ 0 h 438150"/>
                  <a:gd name="connsiteX0" fmla="*/ 2727960 w 2963228"/>
                  <a:gd name="connsiteY0" fmla="*/ 438150 h 438150"/>
                  <a:gd name="connsiteX1" fmla="*/ 0 w 2963228"/>
                  <a:gd name="connsiteY1" fmla="*/ 438150 h 438150"/>
                  <a:gd name="connsiteX2" fmla="*/ 176034 w 2963228"/>
                  <a:gd name="connsiteY2" fmla="*/ 0 h 438150"/>
                  <a:gd name="connsiteX3" fmla="*/ 2963228 w 2963228"/>
                  <a:gd name="connsiteY3" fmla="*/ 0 h 438150"/>
                  <a:gd name="connsiteX4" fmla="*/ 2727960 w 2963228"/>
                  <a:gd name="connsiteY4" fmla="*/ 438150 h 438150"/>
                  <a:gd name="connsiteX0" fmla="*/ 2727960 w 2907478"/>
                  <a:gd name="connsiteY0" fmla="*/ 443538 h 443538"/>
                  <a:gd name="connsiteX1" fmla="*/ 0 w 2907478"/>
                  <a:gd name="connsiteY1" fmla="*/ 443538 h 443538"/>
                  <a:gd name="connsiteX2" fmla="*/ 176034 w 2907478"/>
                  <a:gd name="connsiteY2" fmla="*/ 5388 h 443538"/>
                  <a:gd name="connsiteX3" fmla="*/ 2907478 w 2907478"/>
                  <a:gd name="connsiteY3" fmla="*/ 0 h 443538"/>
                  <a:gd name="connsiteX4" fmla="*/ 2727960 w 2907478"/>
                  <a:gd name="connsiteY4" fmla="*/ 443538 h 44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7478" h="443538">
                    <a:moveTo>
                      <a:pt x="2727960" y="443538"/>
                    </a:moveTo>
                    <a:lnTo>
                      <a:pt x="0" y="443538"/>
                    </a:lnTo>
                    <a:lnTo>
                      <a:pt x="176034" y="5388"/>
                    </a:lnTo>
                    <a:lnTo>
                      <a:pt x="2907478" y="0"/>
                    </a:lnTo>
                    <a:lnTo>
                      <a:pt x="2727960" y="443538"/>
                    </a:lnTo>
                    <a:close/>
                  </a:path>
                </a:pathLst>
              </a:custGeom>
              <a:solidFill>
                <a:schemeClr val="bg1"/>
              </a:solidFill>
              <a:ln w="9525" cap="flat">
                <a:noFill/>
                <a:prstDash val="solid"/>
                <a:miter/>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rtlCol="0" anchor="ctr"/>
              <a:lstStyle/>
              <a:p>
                <a:pPr marL="17145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all" spc="0" normalizeH="0" baseline="0" noProof="0" dirty="0">
                  <a:ln>
                    <a:noFill/>
                  </a:ln>
                  <a:solidFill>
                    <a:srgbClr val="1A3675"/>
                  </a:solidFill>
                  <a:effectLst/>
                  <a:uLnTx/>
                  <a:uFillTx/>
                  <a:latin typeface="Arial" panose="020B0604020202020204" pitchFamily="34" charset="0"/>
                  <a:ea typeface="+mn-ea"/>
                  <a:cs typeface="Arial" panose="020B0604020202020204" pitchFamily="34" charset="0"/>
                </a:endParaRPr>
              </a:p>
            </p:txBody>
          </p:sp>
          <p:sp>
            <p:nvSpPr>
              <p:cNvPr id="10" name="Freeform: Shape 5">
                <a:extLst>
                  <a:ext uri="{FF2B5EF4-FFF2-40B4-BE49-F238E27FC236}">
                    <a16:creationId xmlns:a16="http://schemas.microsoft.com/office/drawing/2014/main" id="{DFC519E2-8D0D-AF19-306C-C10B2CC62DF0}"/>
                  </a:ext>
                </a:extLst>
              </p:cNvPr>
              <p:cNvSpPr/>
              <p:nvPr/>
            </p:nvSpPr>
            <p:spPr>
              <a:xfrm>
                <a:off x="674670" y="726442"/>
                <a:ext cx="375318" cy="699181"/>
              </a:xfrm>
              <a:custGeom>
                <a:avLst/>
                <a:gdLst>
                  <a:gd name="connsiteX0" fmla="*/ 0 w 375318"/>
                  <a:gd name="connsiteY0" fmla="*/ 699181 h 699181"/>
                  <a:gd name="connsiteX1" fmla="*/ 375318 w 375318"/>
                  <a:gd name="connsiteY1" fmla="*/ 0 h 699181"/>
                </a:gdLst>
                <a:ahLst/>
                <a:cxnLst>
                  <a:cxn ang="0">
                    <a:pos x="connsiteX0" y="connsiteY0"/>
                  </a:cxn>
                  <a:cxn ang="0">
                    <a:pos x="connsiteX1" y="connsiteY1"/>
                  </a:cxn>
                </a:cxnLst>
                <a:rect l="l" t="t" r="r" b="b"/>
                <a:pathLst>
                  <a:path w="375318" h="699181">
                    <a:moveTo>
                      <a:pt x="0" y="699181"/>
                    </a:moveTo>
                    <a:lnTo>
                      <a:pt x="375318" y="0"/>
                    </a:lnTo>
                  </a:path>
                </a:pathLst>
              </a:custGeom>
              <a:ln w="150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Freeform: Shape 7">
                <a:extLst>
                  <a:ext uri="{FF2B5EF4-FFF2-40B4-BE49-F238E27FC236}">
                    <a16:creationId xmlns:a16="http://schemas.microsoft.com/office/drawing/2014/main" id="{2DBC1C16-25C7-8366-D36F-3E65AC83E21D}"/>
                  </a:ext>
                </a:extLst>
              </p:cNvPr>
              <p:cNvSpPr/>
              <p:nvPr/>
            </p:nvSpPr>
            <p:spPr>
              <a:xfrm>
                <a:off x="-41158" y="393499"/>
                <a:ext cx="537249" cy="699181"/>
              </a:xfrm>
              <a:custGeom>
                <a:avLst/>
                <a:gdLst>
                  <a:gd name="connsiteX0" fmla="*/ 161932 w 537249"/>
                  <a:gd name="connsiteY0" fmla="*/ 699181 h 699181"/>
                  <a:gd name="connsiteX1" fmla="*/ 0 w 537249"/>
                  <a:gd name="connsiteY1" fmla="*/ 699181 h 699181"/>
                  <a:gd name="connsiteX2" fmla="*/ 375318 w 537249"/>
                  <a:gd name="connsiteY2" fmla="*/ 0 h 699181"/>
                  <a:gd name="connsiteX3" fmla="*/ 537250 w 537249"/>
                  <a:gd name="connsiteY3" fmla="*/ 0 h 699181"/>
                </a:gdLst>
                <a:ahLst/>
                <a:cxnLst>
                  <a:cxn ang="0">
                    <a:pos x="connsiteX0" y="connsiteY0"/>
                  </a:cxn>
                  <a:cxn ang="0">
                    <a:pos x="connsiteX1" y="connsiteY1"/>
                  </a:cxn>
                  <a:cxn ang="0">
                    <a:pos x="connsiteX2" y="connsiteY2"/>
                  </a:cxn>
                  <a:cxn ang="0">
                    <a:pos x="connsiteX3" y="connsiteY3"/>
                  </a:cxn>
                </a:cxnLst>
                <a:rect l="l" t="t" r="r" b="b"/>
                <a:pathLst>
                  <a:path w="537249" h="699181">
                    <a:moveTo>
                      <a:pt x="161932" y="699181"/>
                    </a:moveTo>
                    <a:lnTo>
                      <a:pt x="0" y="699181"/>
                    </a:lnTo>
                    <a:lnTo>
                      <a:pt x="375318" y="0"/>
                    </a:lnTo>
                    <a:lnTo>
                      <a:pt x="537250" y="0"/>
                    </a:lnTo>
                    <a:close/>
                  </a:path>
                </a:pathLst>
              </a:custGeom>
              <a:solidFill>
                <a:schemeClr val="accent5">
                  <a:lumMod val="20000"/>
                  <a:lumOff val="80000"/>
                  <a:alpha val="20000"/>
                </a:schemeClr>
              </a:solidFill>
              <a:ln w="150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4A429ACC-ED01-D692-9251-F4149DF6FC89}"/>
                </a:ext>
              </a:extLst>
            </p:cNvPr>
            <p:cNvSpPr txBox="1"/>
            <p:nvPr/>
          </p:nvSpPr>
          <p:spPr>
            <a:xfrm>
              <a:off x="6968181" y="121131"/>
              <a:ext cx="4647220" cy="644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n-MN" sz="3200" b="1" i="0" u="none" strike="noStrike" kern="1200" cap="all" spc="0" normalizeH="0" baseline="0" noProof="0" dirty="0">
                  <a:ln>
                    <a:noFill/>
                  </a:ln>
                  <a:solidFill>
                    <a:srgbClr val="1A3675"/>
                  </a:solidFill>
                  <a:effectLst/>
                  <a:uLnTx/>
                  <a:uFillTx/>
                  <a:latin typeface="Roboto" panose="02000000000000000000" pitchFamily="2" charset="0"/>
                  <a:ea typeface="Roboto" panose="02000000000000000000" pitchFamily="2" charset="0"/>
                  <a:cs typeface="Roboto" panose="02000000000000000000" pitchFamily="2" charset="0"/>
                </a:rPr>
                <a:t>Агуулга</a:t>
              </a:r>
              <a:endParaRPr kumimoji="0" lang="en-US" sz="3200" b="1" i="0" u="none" strike="noStrike" kern="1200" cap="all" spc="0" normalizeH="0" baseline="0" noProof="0" dirty="0">
                <a:ln>
                  <a:noFill/>
                </a:ln>
                <a:solidFill>
                  <a:srgbClr val="1A3675"/>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sp>
        <p:nvSpPr>
          <p:cNvPr id="3" name="TextBox 2">
            <a:extLst>
              <a:ext uri="{FF2B5EF4-FFF2-40B4-BE49-F238E27FC236}">
                <a16:creationId xmlns:a16="http://schemas.microsoft.com/office/drawing/2014/main" id="{8BDB3DB1-2CE0-A513-565F-2313ECC4A998}"/>
              </a:ext>
            </a:extLst>
          </p:cNvPr>
          <p:cNvSpPr txBox="1"/>
          <p:nvPr/>
        </p:nvSpPr>
        <p:spPr>
          <a:xfrm>
            <a:off x="2031380" y="2346087"/>
            <a:ext cx="8129239" cy="1691873"/>
          </a:xfrm>
          <a:prstGeom prst="rect">
            <a:avLst/>
          </a:prstGeom>
          <a:noFill/>
        </p:spPr>
        <p:txBody>
          <a:bodyPr wrap="square" rtlCol="0">
            <a:spAutoFit/>
          </a:bodyPr>
          <a:lstStyle/>
          <a:p>
            <a:pPr marL="342900" indent="-342900">
              <a:lnSpc>
                <a:spcPct val="150000"/>
              </a:lnSpc>
              <a:buAutoNum type="arabicPeriod"/>
            </a:pPr>
            <a:r>
              <a:rPr lang="mn-MN" sz="2400" dirty="0">
                <a:latin typeface="Montserrat" panose="00000500000000000000" pitchFamily="2" charset="0"/>
              </a:rPr>
              <a:t>Шуудангийн хөгжлийн чиг хандлага</a:t>
            </a:r>
          </a:p>
          <a:p>
            <a:pPr marL="342900" indent="-342900">
              <a:lnSpc>
                <a:spcPct val="150000"/>
              </a:lnSpc>
              <a:buAutoNum type="arabicPeriod"/>
            </a:pPr>
            <a:r>
              <a:rPr lang="mn-MN" sz="2400" dirty="0">
                <a:latin typeface="Montserrat" panose="00000500000000000000" pitchFamily="2" charset="0"/>
              </a:rPr>
              <a:t>Шуудангийн салбарын өнөөгийн байдал</a:t>
            </a:r>
          </a:p>
          <a:p>
            <a:pPr marL="342900" indent="-342900">
              <a:lnSpc>
                <a:spcPct val="150000"/>
              </a:lnSpc>
              <a:buAutoNum type="arabicPeriod"/>
            </a:pPr>
            <a:r>
              <a:rPr lang="mn-MN" sz="2400" dirty="0">
                <a:latin typeface="Montserrat" panose="00000500000000000000" pitchFamily="2" charset="0"/>
              </a:rPr>
              <a:t>Бодлого, зохицуулалтын асуудлууд</a:t>
            </a:r>
            <a:endParaRPr lang="en-US" sz="2400" dirty="0">
              <a:latin typeface="Montserrat" panose="00000500000000000000" pitchFamily="2" charset="0"/>
            </a:endParaRPr>
          </a:p>
        </p:txBody>
      </p:sp>
    </p:spTree>
    <p:extLst>
      <p:ext uri="{BB962C8B-B14F-4D97-AF65-F5344CB8AC3E}">
        <p14:creationId xmlns:p14="http://schemas.microsoft.com/office/powerpoint/2010/main" val="1992788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6E0C77-B4F1-055B-7D45-D7A4E4704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11" name="TextBox 10">
            <a:extLst>
              <a:ext uri="{FF2B5EF4-FFF2-40B4-BE49-F238E27FC236}">
                <a16:creationId xmlns:a16="http://schemas.microsoft.com/office/drawing/2014/main" id="{450BE8EB-B3E4-416C-8BA8-0D8F7A60EC0B}"/>
              </a:ext>
            </a:extLst>
          </p:cNvPr>
          <p:cNvSpPr txBox="1"/>
          <p:nvPr/>
        </p:nvSpPr>
        <p:spPr>
          <a:xfrm>
            <a:off x="482801" y="1486909"/>
            <a:ext cx="11111519" cy="830997"/>
          </a:xfrm>
          <a:prstGeom prst="rect">
            <a:avLst/>
          </a:prstGeom>
          <a:ln w="38100">
            <a:noFill/>
          </a:ln>
        </p:spPr>
        <p:style>
          <a:lnRef idx="2">
            <a:schemeClr val="accent5"/>
          </a:lnRef>
          <a:fillRef idx="1">
            <a:schemeClr val="lt1"/>
          </a:fillRef>
          <a:effectRef idx="0">
            <a:schemeClr val="accent5"/>
          </a:effectRef>
          <a:fontRef idx="minor">
            <a:schemeClr val="dk1"/>
          </a:fontRef>
        </p:style>
        <p:txBody>
          <a:bodyPr wrap="square">
            <a:spAutoFit/>
          </a:bodyPr>
          <a:lstStyle/>
          <a:p>
            <a:pPr algn="just"/>
            <a:r>
              <a:rPr lang="mn-MN" sz="1600" dirty="0">
                <a:latin typeface="Montserrat" panose="00000500000000000000" pitchFamily="2" charset="0"/>
                <a:cs typeface="Arial" panose="020B0604020202020204" pitchFamily="34" charset="0"/>
              </a:rPr>
              <a:t>Дэлх</a:t>
            </a:r>
            <a:r>
              <a:rPr lang="en-US" sz="1600" dirty="0">
                <a:latin typeface="Montserrat" panose="00000500000000000000" pitchFamily="2" charset="0"/>
                <a:cs typeface="Arial" panose="020B0604020202020204" pitchFamily="34" charset="0"/>
              </a:rPr>
              <a:t>ийн</a:t>
            </a:r>
            <a:r>
              <a:rPr lang="mn-MN" sz="1600" dirty="0">
                <a:latin typeface="Montserrat" panose="00000500000000000000" pitchFamily="2" charset="0"/>
                <a:cs typeface="Arial" panose="020B0604020202020204" pitchFamily="34" charset="0"/>
              </a:rPr>
              <a:t> шуудан холбооны</a:t>
            </a:r>
            <a:r>
              <a:rPr lang="en-US" sz="1600" dirty="0">
                <a:latin typeface="Montserrat" panose="00000500000000000000" pitchFamily="2" charset="0"/>
                <a:cs typeface="Arial" panose="020B0604020202020204" pitchFamily="34" charset="0"/>
              </a:rPr>
              <a:t> эрхэм зорилго нь</a:t>
            </a:r>
            <a:r>
              <a:rPr lang="mn-MN" sz="1600" dirty="0">
                <a:latin typeface="Montserrat" panose="00000500000000000000" pitchFamily="2" charset="0"/>
                <a:cs typeface="Arial" panose="020B0604020202020204" pitchFamily="34" charset="0"/>
              </a:rPr>
              <a:t>:</a:t>
            </a:r>
            <a:r>
              <a:rPr lang="en-US" sz="1600" dirty="0">
                <a:latin typeface="Montserrat" panose="00000500000000000000" pitchFamily="2" charset="0"/>
                <a:cs typeface="Arial" panose="020B0604020202020204" pitchFamily="34" charset="0"/>
              </a:rPr>
              <a:t> “</a:t>
            </a:r>
            <a:r>
              <a:rPr lang="mn-MN" sz="1600" dirty="0">
                <a:latin typeface="Montserrat" panose="00000500000000000000" pitchFamily="2" charset="0"/>
                <a:cs typeface="Arial" panose="020B0604020202020204" pitchFamily="34" charset="0"/>
              </a:rPr>
              <a:t>Д</a:t>
            </a:r>
            <a:r>
              <a:rPr lang="en-US" sz="1600" dirty="0">
                <a:latin typeface="Montserrat" panose="00000500000000000000" pitchFamily="2" charset="0"/>
                <a:cs typeface="Arial" panose="020B0604020202020204" pitchFamily="34" charset="0"/>
              </a:rPr>
              <a:t>элхийн </a:t>
            </a:r>
            <a:r>
              <a:rPr lang="mn-MN" sz="1600" dirty="0">
                <a:latin typeface="Montserrat" panose="00000500000000000000" pitchFamily="2" charset="0"/>
                <a:cs typeface="Arial" panose="020B0604020202020204" pitchFamily="34" charset="0"/>
              </a:rPr>
              <a:t>хүн амын </a:t>
            </a:r>
            <a:r>
              <a:rPr lang="en-US" sz="1600" dirty="0">
                <a:latin typeface="Montserrat" panose="00000500000000000000" pitchFamily="2" charset="0"/>
                <a:cs typeface="Arial" panose="020B0604020202020204" pitchFamily="34" charset="0"/>
              </a:rPr>
              <a:t>хооронды</a:t>
            </a:r>
            <a:r>
              <a:rPr lang="mn-MN" sz="1600" dirty="0">
                <a:latin typeface="Montserrat" panose="00000500000000000000" pitchFamily="2" charset="0"/>
                <a:cs typeface="Arial" panose="020B0604020202020204" pitchFamily="34" charset="0"/>
              </a:rPr>
              <a:t>н</a:t>
            </a:r>
            <a:r>
              <a:rPr lang="en-US" sz="1600" dirty="0">
                <a:latin typeface="Montserrat" panose="00000500000000000000" pitchFamily="2" charset="0"/>
                <a:cs typeface="Arial" panose="020B0604020202020204" pitchFamily="34" charset="0"/>
              </a:rPr>
              <a:t> харилцаа холбоо</a:t>
            </a:r>
            <a:r>
              <a:rPr lang="mn-MN" sz="1600" dirty="0">
                <a:latin typeface="Montserrat" panose="00000500000000000000" pitchFamily="2" charset="0"/>
                <a:cs typeface="Arial" panose="020B0604020202020204" pitchFamily="34" charset="0"/>
              </a:rPr>
              <a:t>ны нэгэн тулгуур болох шуудангийн үйлчилгээг найдвартай, хугацаандаа, </a:t>
            </a:r>
            <a:r>
              <a:rPr lang="en-US" sz="1600" dirty="0">
                <a:latin typeface="Montserrat" panose="00000500000000000000" pitchFamily="2" charset="0"/>
                <a:cs typeface="Arial" panose="020B0604020202020204" pitchFamily="34" charset="0"/>
              </a:rPr>
              <a:t>чанартай, </a:t>
            </a:r>
            <a:r>
              <a:rPr lang="mn-MN" sz="1600" dirty="0">
                <a:latin typeface="Montserrat" panose="00000500000000000000" pitchFamily="2" charset="0"/>
                <a:cs typeface="Arial" panose="020B0604020202020204" pitchFamily="34" charset="0"/>
              </a:rPr>
              <a:t>ү</a:t>
            </a:r>
            <a:r>
              <a:rPr lang="en-US" sz="1600" dirty="0">
                <a:latin typeface="Montserrat" panose="00000500000000000000" pitchFamily="2" charset="0"/>
                <a:cs typeface="Arial" panose="020B0604020202020204" pitchFamily="34" charset="0"/>
              </a:rPr>
              <a:t>р ашигтай, хүртээмжтэй</a:t>
            </a:r>
            <a:r>
              <a:rPr lang="mn-MN" sz="1600" dirty="0">
                <a:latin typeface="Montserrat" panose="00000500000000000000" pitchFamily="2" charset="0"/>
                <a:cs typeface="Arial" panose="020B0604020202020204" pitchFamily="34" charset="0"/>
              </a:rPr>
              <a:t>гээр </a:t>
            </a:r>
            <a:r>
              <a:rPr lang="en-US" sz="1600" dirty="0">
                <a:latin typeface="Montserrat" panose="00000500000000000000" pitchFamily="2" charset="0"/>
                <a:cs typeface="Arial" panose="020B0604020202020204" pitchFamily="34" charset="0"/>
              </a:rPr>
              <a:t>бүх нийтийн шуудангийн үйлчилгээг тогтвортой хөгжүүлэхэд түлхэц өгөх</a:t>
            </a:r>
            <a:r>
              <a:rPr lang="mn-MN" sz="1600" dirty="0">
                <a:latin typeface="Montserrat" panose="00000500000000000000" pitchFamily="2" charset="0"/>
                <a:cs typeface="Arial" panose="020B0604020202020204" pitchFamily="34" charset="0"/>
              </a:rPr>
              <a:t>”</a:t>
            </a:r>
            <a:endParaRPr lang="en-US" sz="1600" dirty="0">
              <a:latin typeface="Montserrat" panose="000005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CFA79A77-E4FD-433B-A32A-27245472AEEA}"/>
              </a:ext>
            </a:extLst>
          </p:cNvPr>
          <p:cNvSpPr txBox="1"/>
          <p:nvPr/>
        </p:nvSpPr>
        <p:spPr>
          <a:xfrm>
            <a:off x="2821525" y="2490759"/>
            <a:ext cx="6125385" cy="400110"/>
          </a:xfrm>
          <a:prstGeom prst="rect">
            <a:avLst/>
          </a:prstGeom>
          <a:noFill/>
          <a:ln w="57150">
            <a:noFill/>
          </a:ln>
        </p:spPr>
        <p:txBody>
          <a:bodyPr wrap="square">
            <a:spAutoFit/>
          </a:bodyPr>
          <a:lstStyle/>
          <a:p>
            <a:pPr algn="ctr"/>
            <a:r>
              <a:rPr lang="en-US" sz="2000" b="1" dirty="0">
                <a:latin typeface="Montserrat" panose="00000500000000000000" pitchFamily="2" charset="0"/>
                <a:cs typeface="Arial" panose="020B0604020202020204" pitchFamily="34" charset="0"/>
              </a:rPr>
              <a:t>Шуудангийн </a:t>
            </a:r>
            <a:r>
              <a:rPr lang="mn-MN" sz="2000" b="1" dirty="0">
                <a:latin typeface="Montserrat" panose="00000500000000000000" pitchFamily="2" charset="0"/>
                <a:cs typeface="Arial" panose="020B0604020202020204" pitchFamily="34" charset="0"/>
              </a:rPr>
              <a:t>салбарын </a:t>
            </a:r>
            <a:r>
              <a:rPr lang="en-US" sz="2000" b="1" dirty="0">
                <a:latin typeface="Montserrat" panose="00000500000000000000" pitchFamily="2" charset="0"/>
                <a:cs typeface="Arial" panose="020B0604020202020204" pitchFamily="34" charset="0"/>
              </a:rPr>
              <a:t>алсын хараа 2030</a:t>
            </a:r>
          </a:p>
        </p:txBody>
      </p:sp>
      <p:sp>
        <p:nvSpPr>
          <p:cNvPr id="13" name="Circle: Hollow 1">
            <a:extLst>
              <a:ext uri="{FF2B5EF4-FFF2-40B4-BE49-F238E27FC236}">
                <a16:creationId xmlns:a16="http://schemas.microsoft.com/office/drawing/2014/main" id="{0D593F5B-1A01-4D44-96BB-8BCDC0A62DA3}"/>
              </a:ext>
            </a:extLst>
          </p:cNvPr>
          <p:cNvSpPr/>
          <p:nvPr/>
        </p:nvSpPr>
        <p:spPr>
          <a:xfrm>
            <a:off x="1247094" y="3186693"/>
            <a:ext cx="2098040" cy="2098040"/>
          </a:xfrm>
          <a:prstGeom prst="donut">
            <a:avLst>
              <a:gd name="adj" fmla="val 12767"/>
            </a:avLst>
          </a:prstGeom>
          <a:solidFill>
            <a:srgbClr val="197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ircle: Hollow 26">
            <a:extLst>
              <a:ext uri="{FF2B5EF4-FFF2-40B4-BE49-F238E27FC236}">
                <a16:creationId xmlns:a16="http://schemas.microsoft.com/office/drawing/2014/main" id="{92774B49-55B8-BC4B-A1F1-99DFFAADEE60}"/>
              </a:ext>
            </a:extLst>
          </p:cNvPr>
          <p:cNvSpPr/>
          <p:nvPr/>
        </p:nvSpPr>
        <p:spPr>
          <a:xfrm>
            <a:off x="3858214" y="3186693"/>
            <a:ext cx="2098040" cy="2098040"/>
          </a:xfrm>
          <a:prstGeom prst="donut">
            <a:avLst>
              <a:gd name="adj" fmla="val 127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ircle: Hollow 27">
            <a:extLst>
              <a:ext uri="{FF2B5EF4-FFF2-40B4-BE49-F238E27FC236}">
                <a16:creationId xmlns:a16="http://schemas.microsoft.com/office/drawing/2014/main" id="{70A72029-5CA7-6E42-BA9A-F3B39D9DD1DC}"/>
              </a:ext>
            </a:extLst>
          </p:cNvPr>
          <p:cNvSpPr/>
          <p:nvPr/>
        </p:nvSpPr>
        <p:spPr>
          <a:xfrm>
            <a:off x="6469334" y="3186693"/>
            <a:ext cx="2098040" cy="2098040"/>
          </a:xfrm>
          <a:prstGeom prst="donut">
            <a:avLst>
              <a:gd name="adj" fmla="val 12767"/>
            </a:avLst>
          </a:prstGeom>
          <a:solidFill>
            <a:srgbClr val="ED4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Circle: Hollow 28">
            <a:extLst>
              <a:ext uri="{FF2B5EF4-FFF2-40B4-BE49-F238E27FC236}">
                <a16:creationId xmlns:a16="http://schemas.microsoft.com/office/drawing/2014/main" id="{D062700B-1B30-7F42-8972-EC031E426929}"/>
              </a:ext>
            </a:extLst>
          </p:cNvPr>
          <p:cNvSpPr/>
          <p:nvPr/>
        </p:nvSpPr>
        <p:spPr>
          <a:xfrm>
            <a:off x="9086537" y="3186693"/>
            <a:ext cx="2098040" cy="2098040"/>
          </a:xfrm>
          <a:prstGeom prst="donut">
            <a:avLst>
              <a:gd name="adj" fmla="val 12767"/>
            </a:avLst>
          </a:prstGeom>
          <a:solidFill>
            <a:srgbClr val="38A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a:extLst>
              <a:ext uri="{FF2B5EF4-FFF2-40B4-BE49-F238E27FC236}">
                <a16:creationId xmlns:a16="http://schemas.microsoft.com/office/drawing/2014/main" id="{34C3DD56-17C0-C746-BAFF-BE288B093E44}"/>
              </a:ext>
            </a:extLst>
          </p:cNvPr>
          <p:cNvSpPr/>
          <p:nvPr/>
        </p:nvSpPr>
        <p:spPr>
          <a:xfrm>
            <a:off x="205945" y="5018350"/>
            <a:ext cx="3302595" cy="266383"/>
          </a:xfrm>
          <a:prstGeom prst="rect">
            <a:avLst/>
          </a:prstGeom>
          <a:solidFill>
            <a:srgbClr val="197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0C9ACD4-068D-AB4B-96A3-93827E468DE0}"/>
              </a:ext>
            </a:extLst>
          </p:cNvPr>
          <p:cNvSpPr/>
          <p:nvPr/>
        </p:nvSpPr>
        <p:spPr>
          <a:xfrm>
            <a:off x="8893341" y="5018350"/>
            <a:ext cx="3092714" cy="266383"/>
          </a:xfrm>
          <a:prstGeom prst="rect">
            <a:avLst/>
          </a:prstGeom>
          <a:solidFill>
            <a:srgbClr val="38A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C933CE8-E720-CD46-8C81-BE32599F2760}"/>
              </a:ext>
            </a:extLst>
          </p:cNvPr>
          <p:cNvSpPr/>
          <p:nvPr/>
        </p:nvSpPr>
        <p:spPr>
          <a:xfrm>
            <a:off x="3508541" y="5018350"/>
            <a:ext cx="2696634" cy="266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28C074E-C439-784B-8C4F-D0846E6E5C61}"/>
              </a:ext>
            </a:extLst>
          </p:cNvPr>
          <p:cNvSpPr/>
          <p:nvPr/>
        </p:nvSpPr>
        <p:spPr>
          <a:xfrm>
            <a:off x="6205174" y="5018350"/>
            <a:ext cx="2696634" cy="266383"/>
          </a:xfrm>
          <a:prstGeom prst="rect">
            <a:avLst/>
          </a:prstGeom>
          <a:solidFill>
            <a:srgbClr val="ED4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F951C20-709D-5C48-AB24-F9A80A7EFB9F}"/>
              </a:ext>
            </a:extLst>
          </p:cNvPr>
          <p:cNvSpPr txBox="1"/>
          <p:nvPr/>
        </p:nvSpPr>
        <p:spPr>
          <a:xfrm>
            <a:off x="1064280" y="5432795"/>
            <a:ext cx="2493404" cy="707886"/>
          </a:xfrm>
          <a:prstGeom prst="rect">
            <a:avLst/>
          </a:prstGeom>
          <a:noFill/>
        </p:spPr>
        <p:txBody>
          <a:bodyPr wrap="square" rtlCol="0">
            <a:spAutoFit/>
          </a:bodyPr>
          <a:lstStyle/>
          <a:p>
            <a:pPr lvl="0" algn="ctr"/>
            <a:r>
              <a:rPr lang="mn-MN" sz="2000" dirty="0">
                <a:latin typeface="Montserrat" panose="00000500000000000000" pitchFamily="2" charset="0"/>
                <a:cs typeface="Arial" panose="020B0604020202020204" pitchFamily="34" charset="0"/>
              </a:rPr>
              <a:t>Засгийн газрын дэмжлэг</a:t>
            </a:r>
            <a:endParaRPr lang="en-US" sz="2000" dirty="0">
              <a:latin typeface="Montserrat" panose="00000500000000000000" pitchFamily="2" charset="0"/>
              <a:cs typeface="Arial" panose="020B0604020202020204" pitchFamily="34" charset="0"/>
            </a:endParaRPr>
          </a:p>
        </p:txBody>
      </p:sp>
      <p:sp>
        <p:nvSpPr>
          <p:cNvPr id="26" name="TextBox 25">
            <a:extLst>
              <a:ext uri="{FF2B5EF4-FFF2-40B4-BE49-F238E27FC236}">
                <a16:creationId xmlns:a16="http://schemas.microsoft.com/office/drawing/2014/main" id="{D6916CCF-41AC-314D-A299-141F443A1701}"/>
              </a:ext>
            </a:extLst>
          </p:cNvPr>
          <p:cNvSpPr txBox="1"/>
          <p:nvPr/>
        </p:nvSpPr>
        <p:spPr>
          <a:xfrm>
            <a:off x="3778326" y="5375735"/>
            <a:ext cx="2384714" cy="1015663"/>
          </a:xfrm>
          <a:prstGeom prst="rect">
            <a:avLst/>
          </a:prstGeom>
          <a:noFill/>
        </p:spPr>
        <p:txBody>
          <a:bodyPr wrap="square" rtlCol="0">
            <a:spAutoFit/>
          </a:bodyPr>
          <a:lstStyle/>
          <a:p>
            <a:pPr lvl="0" algn="ctr"/>
            <a:r>
              <a:rPr lang="mn-MN" sz="2000" dirty="0">
                <a:latin typeface="Montserrat" panose="00000500000000000000" pitchFamily="2" charset="0"/>
                <a:cs typeface="Arial" panose="020B0604020202020204" pitchFamily="34" charset="0"/>
              </a:rPr>
              <a:t>Зохицуулалтын тогтолцоог хялбаршуулах</a:t>
            </a:r>
            <a:endParaRPr lang="en-US" sz="2000" dirty="0">
              <a:latin typeface="Montserrat" panose="00000500000000000000" pitchFamily="2" charset="0"/>
              <a:cs typeface="Arial" panose="020B0604020202020204" pitchFamily="34" charset="0"/>
            </a:endParaRPr>
          </a:p>
        </p:txBody>
      </p:sp>
      <p:sp>
        <p:nvSpPr>
          <p:cNvPr id="28" name="TextBox 27">
            <a:extLst>
              <a:ext uri="{FF2B5EF4-FFF2-40B4-BE49-F238E27FC236}">
                <a16:creationId xmlns:a16="http://schemas.microsoft.com/office/drawing/2014/main" id="{06336E2B-10E4-B147-B331-928BF0717FAA}"/>
              </a:ext>
            </a:extLst>
          </p:cNvPr>
          <p:cNvSpPr txBox="1"/>
          <p:nvPr/>
        </p:nvSpPr>
        <p:spPr>
          <a:xfrm>
            <a:off x="6518281" y="5430601"/>
            <a:ext cx="2000146" cy="923330"/>
          </a:xfrm>
          <a:prstGeom prst="rect">
            <a:avLst/>
          </a:prstGeom>
          <a:noFill/>
        </p:spPr>
        <p:txBody>
          <a:bodyPr wrap="square" rtlCol="0">
            <a:spAutoFit/>
          </a:bodyPr>
          <a:lstStyle/>
          <a:p>
            <a:pPr lvl="0" algn="ctr"/>
            <a:r>
              <a:rPr lang="mn-MN" dirty="0">
                <a:latin typeface="Montserrat" panose="00000500000000000000" pitchFamily="2" charset="0"/>
                <a:cs typeface="Arial" panose="020B0604020202020204" pitchFamily="34" charset="0"/>
              </a:rPr>
              <a:t>Үйлчилгээний чанарыг сайжруулах</a:t>
            </a:r>
            <a:endParaRPr lang="en-US" dirty="0">
              <a:latin typeface="Montserrat" panose="00000500000000000000" pitchFamily="2" charset="0"/>
              <a:cs typeface="Arial" panose="020B0604020202020204" pitchFamily="34" charset="0"/>
            </a:endParaRPr>
          </a:p>
        </p:txBody>
      </p:sp>
      <p:sp>
        <p:nvSpPr>
          <p:cNvPr id="30" name="TextBox 29">
            <a:extLst>
              <a:ext uri="{FF2B5EF4-FFF2-40B4-BE49-F238E27FC236}">
                <a16:creationId xmlns:a16="http://schemas.microsoft.com/office/drawing/2014/main" id="{47774F1C-BB5B-4B4E-81A8-9299E622DA6A}"/>
              </a:ext>
            </a:extLst>
          </p:cNvPr>
          <p:cNvSpPr txBox="1"/>
          <p:nvPr/>
        </p:nvSpPr>
        <p:spPr>
          <a:xfrm>
            <a:off x="9019652" y="5371091"/>
            <a:ext cx="2574668" cy="923330"/>
          </a:xfrm>
          <a:prstGeom prst="rect">
            <a:avLst/>
          </a:prstGeom>
          <a:noFill/>
        </p:spPr>
        <p:txBody>
          <a:bodyPr wrap="square" rtlCol="0">
            <a:spAutoFit/>
          </a:bodyPr>
          <a:lstStyle/>
          <a:p>
            <a:pPr lvl="0" algn="ctr"/>
            <a:r>
              <a:rPr lang="mn-MN" dirty="0">
                <a:latin typeface="Montserrat" panose="00000500000000000000" pitchFamily="2" charset="0"/>
                <a:cs typeface="Arial" panose="020B0604020202020204" pitchFamily="34" charset="0"/>
              </a:rPr>
              <a:t>Төр, хувийн хэвшлийн хамтын ажиллагааг дэмжих</a:t>
            </a:r>
            <a:endParaRPr lang="en-US" dirty="0">
              <a:latin typeface="Montserrat" panose="00000500000000000000" pitchFamily="2" charset="0"/>
              <a:cs typeface="Arial" panose="020B0604020202020204" pitchFamily="34" charset="0"/>
            </a:endParaRPr>
          </a:p>
        </p:txBody>
      </p:sp>
      <p:grpSp>
        <p:nvGrpSpPr>
          <p:cNvPr id="31" name="Group 30">
            <a:extLst>
              <a:ext uri="{FF2B5EF4-FFF2-40B4-BE49-F238E27FC236}">
                <a16:creationId xmlns:a16="http://schemas.microsoft.com/office/drawing/2014/main" id="{E5A1E487-1E65-2342-BF19-76BCADE5F124}"/>
              </a:ext>
            </a:extLst>
          </p:cNvPr>
          <p:cNvGrpSpPr/>
          <p:nvPr/>
        </p:nvGrpSpPr>
        <p:grpSpPr>
          <a:xfrm>
            <a:off x="4529799" y="3710107"/>
            <a:ext cx="754870" cy="920748"/>
            <a:chOff x="7931851" y="2464731"/>
            <a:chExt cx="1002842" cy="1223210"/>
          </a:xfrm>
          <a:solidFill>
            <a:schemeClr val="tx1"/>
          </a:solidFill>
        </p:grpSpPr>
        <p:sp>
          <p:nvSpPr>
            <p:cNvPr id="32" name="Freeform 5">
              <a:extLst>
                <a:ext uri="{FF2B5EF4-FFF2-40B4-BE49-F238E27FC236}">
                  <a16:creationId xmlns:a16="http://schemas.microsoft.com/office/drawing/2014/main" id="{AA40C40E-D195-E54B-885B-B9D0F0BC2394}"/>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grp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33" name="Freeform 6">
              <a:extLst>
                <a:ext uri="{FF2B5EF4-FFF2-40B4-BE49-F238E27FC236}">
                  <a16:creationId xmlns:a16="http://schemas.microsoft.com/office/drawing/2014/main" id="{6BA3AE7E-6518-D343-A0D8-6AD68DFC88F0}"/>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34" name="Freeform 7">
              <a:extLst>
                <a:ext uri="{FF2B5EF4-FFF2-40B4-BE49-F238E27FC236}">
                  <a16:creationId xmlns:a16="http://schemas.microsoft.com/office/drawing/2014/main" id="{F39A3C20-21A5-0F44-A2A6-DFEAB03F2E1C}"/>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35" name="Freeform 8">
              <a:extLst>
                <a:ext uri="{FF2B5EF4-FFF2-40B4-BE49-F238E27FC236}">
                  <a16:creationId xmlns:a16="http://schemas.microsoft.com/office/drawing/2014/main" id="{524249EC-CA3A-104E-B549-28EAD8336DFD}"/>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36" name="Freeform 9">
              <a:extLst>
                <a:ext uri="{FF2B5EF4-FFF2-40B4-BE49-F238E27FC236}">
                  <a16:creationId xmlns:a16="http://schemas.microsoft.com/office/drawing/2014/main" id="{315F3576-B26C-614C-BF0A-083B1629D064}"/>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37" name="Freeform 10">
              <a:extLst>
                <a:ext uri="{FF2B5EF4-FFF2-40B4-BE49-F238E27FC236}">
                  <a16:creationId xmlns:a16="http://schemas.microsoft.com/office/drawing/2014/main" id="{F758E441-F529-244D-A570-66FEB1D815A6}"/>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38" name="Freeform 11">
              <a:extLst>
                <a:ext uri="{FF2B5EF4-FFF2-40B4-BE49-F238E27FC236}">
                  <a16:creationId xmlns:a16="http://schemas.microsoft.com/office/drawing/2014/main" id="{2CD957E2-0C27-A24C-A63E-92ACCACF3A2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39" name="Freeform 12">
              <a:extLst>
                <a:ext uri="{FF2B5EF4-FFF2-40B4-BE49-F238E27FC236}">
                  <a16:creationId xmlns:a16="http://schemas.microsoft.com/office/drawing/2014/main" id="{2C49905A-301E-6249-8EA2-8C3C5BCBCC98}"/>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0" name="Freeform 13">
              <a:extLst>
                <a:ext uri="{FF2B5EF4-FFF2-40B4-BE49-F238E27FC236}">
                  <a16:creationId xmlns:a16="http://schemas.microsoft.com/office/drawing/2014/main" id="{ED8784B3-F1AC-5049-8ED2-FD4A12A30023}"/>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1" name="Freeform 14">
              <a:extLst>
                <a:ext uri="{FF2B5EF4-FFF2-40B4-BE49-F238E27FC236}">
                  <a16:creationId xmlns:a16="http://schemas.microsoft.com/office/drawing/2014/main" id="{E7D63758-CD40-1B47-947B-57E011CBCB9C}"/>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2" name="Freeform 15">
              <a:extLst>
                <a:ext uri="{FF2B5EF4-FFF2-40B4-BE49-F238E27FC236}">
                  <a16:creationId xmlns:a16="http://schemas.microsoft.com/office/drawing/2014/main" id="{9B114F3B-BD06-DB4F-828B-68F349E0A650}"/>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3" name="Freeform 16">
              <a:extLst>
                <a:ext uri="{FF2B5EF4-FFF2-40B4-BE49-F238E27FC236}">
                  <a16:creationId xmlns:a16="http://schemas.microsoft.com/office/drawing/2014/main" id="{AB59E7D4-78C7-144A-9CEA-A85F4723C0C5}"/>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4" name="Freeform 17">
              <a:extLst>
                <a:ext uri="{FF2B5EF4-FFF2-40B4-BE49-F238E27FC236}">
                  <a16:creationId xmlns:a16="http://schemas.microsoft.com/office/drawing/2014/main" id="{69E70754-DE5D-9349-AB8E-CF96C927EB4D}"/>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5" name="Freeform 18">
              <a:extLst>
                <a:ext uri="{FF2B5EF4-FFF2-40B4-BE49-F238E27FC236}">
                  <a16:creationId xmlns:a16="http://schemas.microsoft.com/office/drawing/2014/main" id="{7E36DC15-C195-3348-874E-4BEA110595C3}"/>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grpSp>
        <p:nvGrpSpPr>
          <p:cNvPr id="51" name="Group 50">
            <a:extLst>
              <a:ext uri="{FF2B5EF4-FFF2-40B4-BE49-F238E27FC236}">
                <a16:creationId xmlns:a16="http://schemas.microsoft.com/office/drawing/2014/main" id="{1557AA67-A765-E645-9603-FA12DE53AD75}"/>
              </a:ext>
            </a:extLst>
          </p:cNvPr>
          <p:cNvGrpSpPr/>
          <p:nvPr/>
        </p:nvGrpSpPr>
        <p:grpSpPr>
          <a:xfrm rot="2247443">
            <a:off x="7283445" y="3704106"/>
            <a:ext cx="469817" cy="1018019"/>
            <a:chOff x="9490633" y="1499448"/>
            <a:chExt cx="1270458" cy="3028167"/>
          </a:xfrm>
          <a:solidFill>
            <a:schemeClr val="tx1"/>
          </a:solidFill>
        </p:grpSpPr>
        <p:sp>
          <p:nvSpPr>
            <p:cNvPr id="52" name="Freeform 5">
              <a:extLst>
                <a:ext uri="{FF2B5EF4-FFF2-40B4-BE49-F238E27FC236}">
                  <a16:creationId xmlns:a16="http://schemas.microsoft.com/office/drawing/2014/main" id="{CF6FFE78-4131-9942-9C91-FE80A5DDA0EA}"/>
                </a:ext>
              </a:extLst>
            </p:cNvPr>
            <p:cNvSpPr>
              <a:spLocks noEditPoints="1"/>
            </p:cNvSpPr>
            <p:nvPr/>
          </p:nvSpPr>
          <p:spPr bwMode="auto">
            <a:xfrm>
              <a:off x="9730649" y="1907294"/>
              <a:ext cx="822910" cy="1768535"/>
            </a:xfrm>
            <a:custGeom>
              <a:avLst/>
              <a:gdLst>
                <a:gd name="T0" fmla="*/ 39 w 233"/>
                <a:gd name="T1" fmla="*/ 495 h 500"/>
                <a:gd name="T2" fmla="*/ 32 w 233"/>
                <a:gd name="T3" fmla="*/ 475 h 500"/>
                <a:gd name="T4" fmla="*/ 10 w 233"/>
                <a:gd name="T5" fmla="*/ 385 h 500"/>
                <a:gd name="T6" fmla="*/ 1 w 233"/>
                <a:gd name="T7" fmla="*/ 262 h 500"/>
                <a:gd name="T8" fmla="*/ 14 w 233"/>
                <a:gd name="T9" fmla="*/ 133 h 500"/>
                <a:gd name="T10" fmla="*/ 43 w 233"/>
                <a:gd name="T11" fmla="*/ 30 h 500"/>
                <a:gd name="T12" fmla="*/ 53 w 233"/>
                <a:gd name="T13" fmla="*/ 4 h 500"/>
                <a:gd name="T14" fmla="*/ 59 w 233"/>
                <a:gd name="T15" fmla="*/ 0 h 500"/>
                <a:gd name="T16" fmla="*/ 157 w 233"/>
                <a:gd name="T17" fmla="*/ 3 h 500"/>
                <a:gd name="T18" fmla="*/ 183 w 233"/>
                <a:gd name="T19" fmla="*/ 3 h 500"/>
                <a:gd name="T20" fmla="*/ 190 w 233"/>
                <a:gd name="T21" fmla="*/ 8 h 500"/>
                <a:gd name="T22" fmla="*/ 226 w 233"/>
                <a:gd name="T23" fmla="*/ 170 h 500"/>
                <a:gd name="T24" fmla="*/ 215 w 233"/>
                <a:gd name="T25" fmla="*/ 378 h 500"/>
                <a:gd name="T26" fmla="*/ 179 w 233"/>
                <a:gd name="T27" fmla="*/ 497 h 500"/>
                <a:gd name="T28" fmla="*/ 174 w 233"/>
                <a:gd name="T29" fmla="*/ 500 h 500"/>
                <a:gd name="T30" fmla="*/ 90 w 233"/>
                <a:gd name="T31" fmla="*/ 497 h 500"/>
                <a:gd name="T32" fmla="*/ 44 w 233"/>
                <a:gd name="T33" fmla="*/ 496 h 500"/>
                <a:gd name="T34" fmla="*/ 39 w 233"/>
                <a:gd name="T35" fmla="*/ 495 h 500"/>
                <a:gd name="T36" fmla="*/ 148 w 233"/>
                <a:gd name="T37" fmla="*/ 145 h 500"/>
                <a:gd name="T38" fmla="*/ 154 w 233"/>
                <a:gd name="T39" fmla="*/ 80 h 500"/>
                <a:gd name="T40" fmla="*/ 90 w 233"/>
                <a:gd name="T41" fmla="*/ 74 h 500"/>
                <a:gd name="T42" fmla="*/ 83 w 233"/>
                <a:gd name="T43" fmla="*/ 139 h 500"/>
                <a:gd name="T44" fmla="*/ 148 w 233"/>
                <a:gd name="T45" fmla="*/ 145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3" h="500">
                  <a:moveTo>
                    <a:pt x="39" y="495"/>
                  </a:moveTo>
                  <a:cubicBezTo>
                    <a:pt x="36" y="488"/>
                    <a:pt x="34" y="481"/>
                    <a:pt x="32" y="475"/>
                  </a:cubicBezTo>
                  <a:cubicBezTo>
                    <a:pt x="22" y="445"/>
                    <a:pt x="15" y="415"/>
                    <a:pt x="10" y="385"/>
                  </a:cubicBezTo>
                  <a:cubicBezTo>
                    <a:pt x="3" y="344"/>
                    <a:pt x="0" y="303"/>
                    <a:pt x="1" y="262"/>
                  </a:cubicBezTo>
                  <a:cubicBezTo>
                    <a:pt x="1" y="219"/>
                    <a:pt x="5" y="176"/>
                    <a:pt x="14" y="133"/>
                  </a:cubicBezTo>
                  <a:cubicBezTo>
                    <a:pt x="20" y="98"/>
                    <a:pt x="30" y="63"/>
                    <a:pt x="43" y="30"/>
                  </a:cubicBezTo>
                  <a:cubicBezTo>
                    <a:pt x="46" y="21"/>
                    <a:pt x="49" y="13"/>
                    <a:pt x="53" y="4"/>
                  </a:cubicBezTo>
                  <a:cubicBezTo>
                    <a:pt x="54" y="1"/>
                    <a:pt x="55" y="0"/>
                    <a:pt x="59" y="0"/>
                  </a:cubicBezTo>
                  <a:cubicBezTo>
                    <a:pt x="91" y="1"/>
                    <a:pt x="124" y="2"/>
                    <a:pt x="157" y="3"/>
                  </a:cubicBezTo>
                  <a:cubicBezTo>
                    <a:pt x="165" y="3"/>
                    <a:pt x="174" y="3"/>
                    <a:pt x="183" y="3"/>
                  </a:cubicBezTo>
                  <a:cubicBezTo>
                    <a:pt x="186" y="3"/>
                    <a:pt x="188" y="4"/>
                    <a:pt x="190" y="8"/>
                  </a:cubicBezTo>
                  <a:cubicBezTo>
                    <a:pt x="210" y="60"/>
                    <a:pt x="221" y="115"/>
                    <a:pt x="226" y="170"/>
                  </a:cubicBezTo>
                  <a:cubicBezTo>
                    <a:pt x="233" y="240"/>
                    <a:pt x="229" y="309"/>
                    <a:pt x="215" y="378"/>
                  </a:cubicBezTo>
                  <a:cubicBezTo>
                    <a:pt x="207" y="419"/>
                    <a:pt x="195" y="459"/>
                    <a:pt x="179" y="497"/>
                  </a:cubicBezTo>
                  <a:cubicBezTo>
                    <a:pt x="178" y="498"/>
                    <a:pt x="176" y="500"/>
                    <a:pt x="174" y="500"/>
                  </a:cubicBezTo>
                  <a:cubicBezTo>
                    <a:pt x="146" y="499"/>
                    <a:pt x="118" y="498"/>
                    <a:pt x="90" y="497"/>
                  </a:cubicBezTo>
                  <a:cubicBezTo>
                    <a:pt x="75" y="497"/>
                    <a:pt x="59" y="497"/>
                    <a:pt x="44" y="496"/>
                  </a:cubicBezTo>
                  <a:cubicBezTo>
                    <a:pt x="42" y="496"/>
                    <a:pt x="40" y="496"/>
                    <a:pt x="39" y="495"/>
                  </a:cubicBezTo>
                  <a:close/>
                  <a:moveTo>
                    <a:pt x="148" y="145"/>
                  </a:moveTo>
                  <a:cubicBezTo>
                    <a:pt x="168" y="129"/>
                    <a:pt x="171" y="100"/>
                    <a:pt x="154" y="80"/>
                  </a:cubicBezTo>
                  <a:cubicBezTo>
                    <a:pt x="139" y="61"/>
                    <a:pt x="109" y="58"/>
                    <a:pt x="90" y="74"/>
                  </a:cubicBezTo>
                  <a:cubicBezTo>
                    <a:pt x="70" y="90"/>
                    <a:pt x="67" y="119"/>
                    <a:pt x="83" y="139"/>
                  </a:cubicBezTo>
                  <a:cubicBezTo>
                    <a:pt x="99" y="159"/>
                    <a:pt x="128" y="161"/>
                    <a:pt x="148"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3" name="Freeform 6">
              <a:extLst>
                <a:ext uri="{FF2B5EF4-FFF2-40B4-BE49-F238E27FC236}">
                  <a16:creationId xmlns:a16="http://schemas.microsoft.com/office/drawing/2014/main" id="{ECC691E0-44B6-9E4D-8A3C-A491258DBE5A}"/>
                </a:ext>
              </a:extLst>
            </p:cNvPr>
            <p:cNvSpPr>
              <a:spLocks/>
            </p:cNvSpPr>
            <p:nvPr/>
          </p:nvSpPr>
          <p:spPr bwMode="auto">
            <a:xfrm>
              <a:off x="10439867" y="3109176"/>
              <a:ext cx="321224" cy="927579"/>
            </a:xfrm>
            <a:custGeom>
              <a:avLst/>
              <a:gdLst>
                <a:gd name="T0" fmla="*/ 38 w 91"/>
                <a:gd name="T1" fmla="*/ 0 h 262"/>
                <a:gd name="T2" fmla="*/ 53 w 91"/>
                <a:gd name="T3" fmla="*/ 12 h 262"/>
                <a:gd name="T4" fmla="*/ 83 w 91"/>
                <a:gd name="T5" fmla="*/ 36 h 262"/>
                <a:gd name="T6" fmla="*/ 89 w 91"/>
                <a:gd name="T7" fmla="*/ 42 h 262"/>
                <a:gd name="T8" fmla="*/ 90 w 91"/>
                <a:gd name="T9" fmla="*/ 47 h 262"/>
                <a:gd name="T10" fmla="*/ 71 w 91"/>
                <a:gd name="T11" fmla="*/ 164 h 262"/>
                <a:gd name="T12" fmla="*/ 57 w 91"/>
                <a:gd name="T13" fmla="*/ 256 h 262"/>
                <a:gd name="T14" fmla="*/ 55 w 91"/>
                <a:gd name="T15" fmla="*/ 262 h 262"/>
                <a:gd name="T16" fmla="*/ 49 w 91"/>
                <a:gd name="T17" fmla="*/ 248 h 262"/>
                <a:gd name="T18" fmla="*/ 23 w 91"/>
                <a:gd name="T19" fmla="*/ 194 h 262"/>
                <a:gd name="T20" fmla="*/ 5 w 91"/>
                <a:gd name="T21" fmla="*/ 157 h 262"/>
                <a:gd name="T22" fmla="*/ 4 w 91"/>
                <a:gd name="T23" fmla="*/ 134 h 262"/>
                <a:gd name="T24" fmla="*/ 37 w 91"/>
                <a:gd name="T25" fmla="*/ 4 h 262"/>
                <a:gd name="T26" fmla="*/ 38 w 91"/>
                <a:gd name="T27"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262">
                  <a:moveTo>
                    <a:pt x="38" y="0"/>
                  </a:moveTo>
                  <a:cubicBezTo>
                    <a:pt x="43" y="4"/>
                    <a:pt x="48" y="8"/>
                    <a:pt x="53" y="12"/>
                  </a:cubicBezTo>
                  <a:cubicBezTo>
                    <a:pt x="63" y="20"/>
                    <a:pt x="73" y="28"/>
                    <a:pt x="83" y="36"/>
                  </a:cubicBezTo>
                  <a:cubicBezTo>
                    <a:pt x="85" y="38"/>
                    <a:pt x="88" y="40"/>
                    <a:pt x="89" y="42"/>
                  </a:cubicBezTo>
                  <a:cubicBezTo>
                    <a:pt x="90" y="43"/>
                    <a:pt x="91" y="46"/>
                    <a:pt x="90" y="47"/>
                  </a:cubicBezTo>
                  <a:cubicBezTo>
                    <a:pt x="84" y="86"/>
                    <a:pt x="78" y="125"/>
                    <a:pt x="71" y="164"/>
                  </a:cubicBezTo>
                  <a:cubicBezTo>
                    <a:pt x="66" y="195"/>
                    <a:pt x="61" y="225"/>
                    <a:pt x="57" y="256"/>
                  </a:cubicBezTo>
                  <a:cubicBezTo>
                    <a:pt x="56" y="258"/>
                    <a:pt x="56" y="259"/>
                    <a:pt x="55" y="262"/>
                  </a:cubicBezTo>
                  <a:cubicBezTo>
                    <a:pt x="53" y="257"/>
                    <a:pt x="51" y="252"/>
                    <a:pt x="49" y="248"/>
                  </a:cubicBezTo>
                  <a:cubicBezTo>
                    <a:pt x="40" y="230"/>
                    <a:pt x="32" y="212"/>
                    <a:pt x="23" y="194"/>
                  </a:cubicBezTo>
                  <a:cubicBezTo>
                    <a:pt x="17" y="182"/>
                    <a:pt x="12" y="169"/>
                    <a:pt x="5" y="157"/>
                  </a:cubicBezTo>
                  <a:cubicBezTo>
                    <a:pt x="0" y="149"/>
                    <a:pt x="1" y="142"/>
                    <a:pt x="4" y="134"/>
                  </a:cubicBezTo>
                  <a:cubicBezTo>
                    <a:pt x="20" y="92"/>
                    <a:pt x="30" y="48"/>
                    <a:pt x="37" y="4"/>
                  </a:cubicBezTo>
                  <a:cubicBezTo>
                    <a:pt x="37" y="3"/>
                    <a:pt x="37" y="2"/>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4" name="Freeform 7">
              <a:extLst>
                <a:ext uri="{FF2B5EF4-FFF2-40B4-BE49-F238E27FC236}">
                  <a16:creationId xmlns:a16="http://schemas.microsoft.com/office/drawing/2014/main" id="{F2ADA3FC-6090-C34D-9189-1BDB8E932878}"/>
                </a:ext>
              </a:extLst>
            </p:cNvPr>
            <p:cNvSpPr>
              <a:spLocks/>
            </p:cNvSpPr>
            <p:nvPr/>
          </p:nvSpPr>
          <p:spPr bwMode="auto">
            <a:xfrm>
              <a:off x="9490633" y="3087521"/>
              <a:ext cx="295959" cy="913142"/>
            </a:xfrm>
            <a:custGeom>
              <a:avLst/>
              <a:gdLst>
                <a:gd name="T0" fmla="*/ 55 w 84"/>
                <a:gd name="T1" fmla="*/ 0 h 258"/>
                <a:gd name="T2" fmla="*/ 59 w 84"/>
                <a:gd name="T3" fmla="*/ 34 h 258"/>
                <a:gd name="T4" fmla="*/ 76 w 84"/>
                <a:gd name="T5" fmla="*/ 117 h 258"/>
                <a:gd name="T6" fmla="*/ 84 w 84"/>
                <a:gd name="T7" fmla="*/ 145 h 258"/>
                <a:gd name="T8" fmla="*/ 83 w 84"/>
                <a:gd name="T9" fmla="*/ 149 h 258"/>
                <a:gd name="T10" fmla="*/ 55 w 84"/>
                <a:gd name="T11" fmla="*/ 201 h 258"/>
                <a:gd name="T12" fmla="*/ 28 w 84"/>
                <a:gd name="T13" fmla="*/ 251 h 258"/>
                <a:gd name="T14" fmla="*/ 23 w 84"/>
                <a:gd name="T15" fmla="*/ 258 h 258"/>
                <a:gd name="T16" fmla="*/ 20 w 84"/>
                <a:gd name="T17" fmla="*/ 234 h 258"/>
                <a:gd name="T18" fmla="*/ 7 w 84"/>
                <a:gd name="T19" fmla="*/ 109 h 258"/>
                <a:gd name="T20" fmla="*/ 0 w 84"/>
                <a:gd name="T21" fmla="*/ 44 h 258"/>
                <a:gd name="T22" fmla="*/ 2 w 84"/>
                <a:gd name="T23" fmla="*/ 38 h 258"/>
                <a:gd name="T24" fmla="*/ 53 w 84"/>
                <a:gd name="T25" fmla="*/ 1 h 258"/>
                <a:gd name="T26" fmla="*/ 55 w 84"/>
                <a:gd name="T27"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258">
                  <a:moveTo>
                    <a:pt x="55" y="0"/>
                  </a:moveTo>
                  <a:cubicBezTo>
                    <a:pt x="56" y="12"/>
                    <a:pt x="57" y="23"/>
                    <a:pt x="59" y="34"/>
                  </a:cubicBezTo>
                  <a:cubicBezTo>
                    <a:pt x="63" y="62"/>
                    <a:pt x="68" y="90"/>
                    <a:pt x="76" y="117"/>
                  </a:cubicBezTo>
                  <a:cubicBezTo>
                    <a:pt x="79" y="127"/>
                    <a:pt x="81" y="136"/>
                    <a:pt x="84" y="145"/>
                  </a:cubicBezTo>
                  <a:cubicBezTo>
                    <a:pt x="84" y="146"/>
                    <a:pt x="84" y="148"/>
                    <a:pt x="83" y="149"/>
                  </a:cubicBezTo>
                  <a:cubicBezTo>
                    <a:pt x="74" y="167"/>
                    <a:pt x="65" y="184"/>
                    <a:pt x="55" y="201"/>
                  </a:cubicBezTo>
                  <a:cubicBezTo>
                    <a:pt x="46" y="218"/>
                    <a:pt x="37" y="234"/>
                    <a:pt x="28" y="251"/>
                  </a:cubicBezTo>
                  <a:cubicBezTo>
                    <a:pt x="27" y="253"/>
                    <a:pt x="25" y="256"/>
                    <a:pt x="23" y="258"/>
                  </a:cubicBezTo>
                  <a:cubicBezTo>
                    <a:pt x="22" y="250"/>
                    <a:pt x="21" y="242"/>
                    <a:pt x="20" y="234"/>
                  </a:cubicBezTo>
                  <a:cubicBezTo>
                    <a:pt x="16" y="193"/>
                    <a:pt x="11" y="151"/>
                    <a:pt x="7" y="109"/>
                  </a:cubicBezTo>
                  <a:cubicBezTo>
                    <a:pt x="5" y="88"/>
                    <a:pt x="2" y="66"/>
                    <a:pt x="0" y="44"/>
                  </a:cubicBezTo>
                  <a:cubicBezTo>
                    <a:pt x="0" y="42"/>
                    <a:pt x="1" y="39"/>
                    <a:pt x="2" y="38"/>
                  </a:cubicBezTo>
                  <a:cubicBezTo>
                    <a:pt x="19" y="26"/>
                    <a:pt x="36" y="13"/>
                    <a:pt x="53" y="1"/>
                  </a:cubicBezTo>
                  <a:cubicBezTo>
                    <a:pt x="54" y="0"/>
                    <a:pt x="54" y="0"/>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5" name="Freeform 8">
              <a:extLst>
                <a:ext uri="{FF2B5EF4-FFF2-40B4-BE49-F238E27FC236}">
                  <a16:creationId xmlns:a16="http://schemas.microsoft.com/office/drawing/2014/main" id="{62875C3C-1125-E047-B31D-26EE9F8AF5E8}"/>
                </a:ext>
              </a:extLst>
            </p:cNvPr>
            <p:cNvSpPr>
              <a:spLocks/>
            </p:cNvSpPr>
            <p:nvPr/>
          </p:nvSpPr>
          <p:spPr bwMode="auto">
            <a:xfrm>
              <a:off x="9840731" y="3771475"/>
              <a:ext cx="517929" cy="756140"/>
            </a:xfrm>
            <a:custGeom>
              <a:avLst/>
              <a:gdLst>
                <a:gd name="T0" fmla="*/ 55 w 147"/>
                <a:gd name="T1" fmla="*/ 36 h 214"/>
                <a:gd name="T2" fmla="*/ 50 w 147"/>
                <a:gd name="T3" fmla="*/ 59 h 214"/>
                <a:gd name="T4" fmla="*/ 59 w 147"/>
                <a:gd name="T5" fmla="*/ 99 h 214"/>
                <a:gd name="T6" fmla="*/ 74 w 147"/>
                <a:gd name="T7" fmla="*/ 125 h 214"/>
                <a:gd name="T8" fmla="*/ 87 w 147"/>
                <a:gd name="T9" fmla="*/ 80 h 214"/>
                <a:gd name="T10" fmla="*/ 117 w 147"/>
                <a:gd name="T11" fmla="*/ 43 h 214"/>
                <a:gd name="T12" fmla="*/ 119 w 147"/>
                <a:gd name="T13" fmla="*/ 85 h 214"/>
                <a:gd name="T14" fmla="*/ 127 w 147"/>
                <a:gd name="T15" fmla="*/ 75 h 214"/>
                <a:gd name="T16" fmla="*/ 134 w 147"/>
                <a:gd name="T17" fmla="*/ 22 h 214"/>
                <a:gd name="T18" fmla="*/ 133 w 147"/>
                <a:gd name="T19" fmla="*/ 10 h 214"/>
                <a:gd name="T20" fmla="*/ 139 w 147"/>
                <a:gd name="T21" fmla="*/ 25 h 214"/>
                <a:gd name="T22" fmla="*/ 135 w 147"/>
                <a:gd name="T23" fmla="*/ 96 h 214"/>
                <a:gd name="T24" fmla="*/ 118 w 147"/>
                <a:gd name="T25" fmla="*/ 140 h 214"/>
                <a:gd name="T26" fmla="*/ 114 w 147"/>
                <a:gd name="T27" fmla="*/ 154 h 214"/>
                <a:gd name="T28" fmla="*/ 99 w 147"/>
                <a:gd name="T29" fmla="*/ 125 h 214"/>
                <a:gd name="T30" fmla="*/ 102 w 147"/>
                <a:gd name="T31" fmla="*/ 93 h 214"/>
                <a:gd name="T32" fmla="*/ 94 w 147"/>
                <a:gd name="T33" fmla="*/ 114 h 214"/>
                <a:gd name="T34" fmla="*/ 94 w 147"/>
                <a:gd name="T35" fmla="*/ 155 h 214"/>
                <a:gd name="T36" fmla="*/ 85 w 147"/>
                <a:gd name="T37" fmla="*/ 191 h 214"/>
                <a:gd name="T38" fmla="*/ 61 w 147"/>
                <a:gd name="T39" fmla="*/ 214 h 214"/>
                <a:gd name="T40" fmla="*/ 50 w 147"/>
                <a:gd name="T41" fmla="*/ 173 h 214"/>
                <a:gd name="T42" fmla="*/ 33 w 147"/>
                <a:gd name="T43" fmla="*/ 107 h 214"/>
                <a:gd name="T44" fmla="*/ 38 w 147"/>
                <a:gd name="T45" fmla="*/ 86 h 214"/>
                <a:gd name="T46" fmla="*/ 29 w 147"/>
                <a:gd name="T47" fmla="*/ 103 h 214"/>
                <a:gd name="T48" fmla="*/ 25 w 147"/>
                <a:gd name="T49" fmla="*/ 125 h 214"/>
                <a:gd name="T50" fmla="*/ 13 w 147"/>
                <a:gd name="T51" fmla="*/ 141 h 214"/>
                <a:gd name="T52" fmla="*/ 3 w 147"/>
                <a:gd name="T53" fmla="*/ 70 h 214"/>
                <a:gd name="T54" fmla="*/ 12 w 147"/>
                <a:gd name="T55" fmla="*/ 12 h 214"/>
                <a:gd name="T56" fmla="*/ 21 w 147"/>
                <a:gd name="T57" fmla="*/ 0 h 214"/>
                <a:gd name="T58" fmla="*/ 21 w 147"/>
                <a:gd name="T59" fmla="*/ 72 h 214"/>
                <a:gd name="T60" fmla="*/ 55 w 147"/>
                <a:gd name="T61" fmla="*/ 3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7" h="214">
                  <a:moveTo>
                    <a:pt x="55" y="36"/>
                  </a:moveTo>
                  <a:cubicBezTo>
                    <a:pt x="53" y="44"/>
                    <a:pt x="51" y="51"/>
                    <a:pt x="50" y="59"/>
                  </a:cubicBezTo>
                  <a:cubicBezTo>
                    <a:pt x="48" y="74"/>
                    <a:pt x="52" y="86"/>
                    <a:pt x="59" y="99"/>
                  </a:cubicBezTo>
                  <a:cubicBezTo>
                    <a:pt x="64" y="107"/>
                    <a:pt x="69" y="116"/>
                    <a:pt x="74" y="125"/>
                  </a:cubicBezTo>
                  <a:cubicBezTo>
                    <a:pt x="75" y="109"/>
                    <a:pt x="79" y="94"/>
                    <a:pt x="87" y="80"/>
                  </a:cubicBezTo>
                  <a:cubicBezTo>
                    <a:pt x="94" y="66"/>
                    <a:pt x="104" y="54"/>
                    <a:pt x="117" y="43"/>
                  </a:cubicBezTo>
                  <a:cubicBezTo>
                    <a:pt x="120" y="57"/>
                    <a:pt x="121" y="71"/>
                    <a:pt x="119" y="85"/>
                  </a:cubicBezTo>
                  <a:cubicBezTo>
                    <a:pt x="124" y="83"/>
                    <a:pt x="126" y="79"/>
                    <a:pt x="127" y="75"/>
                  </a:cubicBezTo>
                  <a:cubicBezTo>
                    <a:pt x="135" y="58"/>
                    <a:pt x="136" y="40"/>
                    <a:pt x="134" y="22"/>
                  </a:cubicBezTo>
                  <a:cubicBezTo>
                    <a:pt x="134" y="18"/>
                    <a:pt x="133" y="14"/>
                    <a:pt x="133" y="10"/>
                  </a:cubicBezTo>
                  <a:cubicBezTo>
                    <a:pt x="135" y="15"/>
                    <a:pt x="138" y="20"/>
                    <a:pt x="139" y="25"/>
                  </a:cubicBezTo>
                  <a:cubicBezTo>
                    <a:pt x="147" y="50"/>
                    <a:pt x="144" y="73"/>
                    <a:pt x="135" y="96"/>
                  </a:cubicBezTo>
                  <a:cubicBezTo>
                    <a:pt x="130" y="111"/>
                    <a:pt x="123" y="126"/>
                    <a:pt x="118" y="140"/>
                  </a:cubicBezTo>
                  <a:cubicBezTo>
                    <a:pt x="116" y="145"/>
                    <a:pt x="115" y="149"/>
                    <a:pt x="114" y="154"/>
                  </a:cubicBezTo>
                  <a:cubicBezTo>
                    <a:pt x="108" y="145"/>
                    <a:pt x="102" y="136"/>
                    <a:pt x="99" y="125"/>
                  </a:cubicBezTo>
                  <a:cubicBezTo>
                    <a:pt x="97" y="114"/>
                    <a:pt x="99" y="103"/>
                    <a:pt x="102" y="93"/>
                  </a:cubicBezTo>
                  <a:cubicBezTo>
                    <a:pt x="97" y="99"/>
                    <a:pt x="95" y="106"/>
                    <a:pt x="94" y="114"/>
                  </a:cubicBezTo>
                  <a:cubicBezTo>
                    <a:pt x="94" y="127"/>
                    <a:pt x="94" y="141"/>
                    <a:pt x="94" y="155"/>
                  </a:cubicBezTo>
                  <a:cubicBezTo>
                    <a:pt x="94" y="167"/>
                    <a:pt x="92" y="180"/>
                    <a:pt x="85" y="191"/>
                  </a:cubicBezTo>
                  <a:cubicBezTo>
                    <a:pt x="79" y="201"/>
                    <a:pt x="72" y="209"/>
                    <a:pt x="61" y="214"/>
                  </a:cubicBezTo>
                  <a:cubicBezTo>
                    <a:pt x="63" y="198"/>
                    <a:pt x="55" y="186"/>
                    <a:pt x="50" y="173"/>
                  </a:cubicBezTo>
                  <a:cubicBezTo>
                    <a:pt x="40" y="152"/>
                    <a:pt x="30" y="131"/>
                    <a:pt x="33" y="107"/>
                  </a:cubicBezTo>
                  <a:cubicBezTo>
                    <a:pt x="34" y="100"/>
                    <a:pt x="36" y="94"/>
                    <a:pt x="38" y="86"/>
                  </a:cubicBezTo>
                  <a:cubicBezTo>
                    <a:pt x="32" y="91"/>
                    <a:pt x="30" y="97"/>
                    <a:pt x="29" y="103"/>
                  </a:cubicBezTo>
                  <a:cubicBezTo>
                    <a:pt x="27" y="110"/>
                    <a:pt x="26" y="118"/>
                    <a:pt x="25" y="125"/>
                  </a:cubicBezTo>
                  <a:cubicBezTo>
                    <a:pt x="23" y="132"/>
                    <a:pt x="19" y="138"/>
                    <a:pt x="13" y="141"/>
                  </a:cubicBezTo>
                  <a:cubicBezTo>
                    <a:pt x="9" y="117"/>
                    <a:pt x="5" y="94"/>
                    <a:pt x="3" y="70"/>
                  </a:cubicBezTo>
                  <a:cubicBezTo>
                    <a:pt x="0" y="50"/>
                    <a:pt x="2" y="30"/>
                    <a:pt x="12" y="12"/>
                  </a:cubicBezTo>
                  <a:cubicBezTo>
                    <a:pt x="15" y="8"/>
                    <a:pt x="18" y="4"/>
                    <a:pt x="21" y="0"/>
                  </a:cubicBezTo>
                  <a:cubicBezTo>
                    <a:pt x="8" y="24"/>
                    <a:pt x="12" y="47"/>
                    <a:pt x="21" y="72"/>
                  </a:cubicBezTo>
                  <a:cubicBezTo>
                    <a:pt x="28" y="55"/>
                    <a:pt x="40" y="44"/>
                    <a:pt x="5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9">
              <a:extLst>
                <a:ext uri="{FF2B5EF4-FFF2-40B4-BE49-F238E27FC236}">
                  <a16:creationId xmlns:a16="http://schemas.microsoft.com/office/drawing/2014/main" id="{AE343AF5-334B-CD4D-9754-F7720DAB3563}"/>
                </a:ext>
              </a:extLst>
            </p:cNvPr>
            <p:cNvSpPr>
              <a:spLocks/>
            </p:cNvSpPr>
            <p:nvPr/>
          </p:nvSpPr>
          <p:spPr bwMode="auto">
            <a:xfrm>
              <a:off x="9952618" y="1499448"/>
              <a:ext cx="420479" cy="364535"/>
            </a:xfrm>
            <a:custGeom>
              <a:avLst/>
              <a:gdLst>
                <a:gd name="T0" fmla="*/ 119 w 119"/>
                <a:gd name="T1" fmla="*/ 103 h 103"/>
                <a:gd name="T2" fmla="*/ 0 w 119"/>
                <a:gd name="T3" fmla="*/ 100 h 103"/>
                <a:gd name="T4" fmla="*/ 62 w 119"/>
                <a:gd name="T5" fmla="*/ 0 h 103"/>
                <a:gd name="T6" fmla="*/ 119 w 119"/>
                <a:gd name="T7" fmla="*/ 103 h 103"/>
              </a:gdLst>
              <a:ahLst/>
              <a:cxnLst>
                <a:cxn ang="0">
                  <a:pos x="T0" y="T1"/>
                </a:cxn>
                <a:cxn ang="0">
                  <a:pos x="T2" y="T3"/>
                </a:cxn>
                <a:cxn ang="0">
                  <a:pos x="T4" y="T5"/>
                </a:cxn>
                <a:cxn ang="0">
                  <a:pos x="T6" y="T7"/>
                </a:cxn>
              </a:cxnLst>
              <a:rect l="0" t="0" r="r" b="b"/>
              <a:pathLst>
                <a:path w="119" h="103">
                  <a:moveTo>
                    <a:pt x="119" y="103"/>
                  </a:moveTo>
                  <a:cubicBezTo>
                    <a:pt x="79" y="102"/>
                    <a:pt x="39" y="101"/>
                    <a:pt x="0" y="100"/>
                  </a:cubicBezTo>
                  <a:cubicBezTo>
                    <a:pt x="3" y="84"/>
                    <a:pt x="47" y="12"/>
                    <a:pt x="62" y="0"/>
                  </a:cubicBezTo>
                  <a:cubicBezTo>
                    <a:pt x="76" y="12"/>
                    <a:pt x="118" y="90"/>
                    <a:pt x="119"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pic>
        <p:nvPicPr>
          <p:cNvPr id="57" name="Picture 6">
            <a:extLst>
              <a:ext uri="{FF2B5EF4-FFF2-40B4-BE49-F238E27FC236}">
                <a16:creationId xmlns:a16="http://schemas.microsoft.com/office/drawing/2014/main" id="{BA18196E-5AD2-7542-9D74-817E24DC86C7}"/>
              </a:ext>
            </a:extLst>
          </p:cNvPr>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809072" y="3714469"/>
            <a:ext cx="960912" cy="91920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8" descr="Company Enterprise icon PNG and SVG Vector Free Download">
            <a:extLst>
              <a:ext uri="{FF2B5EF4-FFF2-40B4-BE49-F238E27FC236}">
                <a16:creationId xmlns:a16="http://schemas.microsoft.com/office/drawing/2014/main" id="{CF24C7B4-F397-DA48-9647-E13FBB52525E}"/>
              </a:ext>
            </a:extLst>
          </p:cNvPr>
          <p:cNvPicPr>
            <a:picLocks noChangeAspect="1" noChangeArrowheads="1"/>
          </p:cNvPicPr>
          <p:nvPr/>
        </p:nvPicPr>
        <p:blipFill>
          <a:blip r:embed="rId6" cstate="print">
            <a:biLevel thresh="75000"/>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9644011" y="3733076"/>
            <a:ext cx="983092" cy="9254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0599D2-B65D-9DD7-0D20-B286FC33964D}"/>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ДШХ-ны бодлого, зорилт</a:t>
            </a:r>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4141368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9B92B2-5A41-AC35-EE21-1DCDF2E78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grpSp>
        <p:nvGrpSpPr>
          <p:cNvPr id="5" name="Group 4">
            <a:extLst>
              <a:ext uri="{FF2B5EF4-FFF2-40B4-BE49-F238E27FC236}">
                <a16:creationId xmlns:a16="http://schemas.microsoft.com/office/drawing/2014/main" id="{B538553A-1851-4C8C-A9E2-DFDE7ACCDF16}"/>
              </a:ext>
            </a:extLst>
          </p:cNvPr>
          <p:cNvGrpSpPr/>
          <p:nvPr/>
        </p:nvGrpSpPr>
        <p:grpSpPr>
          <a:xfrm>
            <a:off x="4880007" y="1351914"/>
            <a:ext cx="6834755" cy="3540584"/>
            <a:chOff x="6374670" y="2266332"/>
            <a:chExt cx="5061801" cy="3182070"/>
          </a:xfrm>
        </p:grpSpPr>
        <p:graphicFrame>
          <p:nvGraphicFramePr>
            <p:cNvPr id="35" name="Chart 34"/>
            <p:cNvGraphicFramePr/>
            <p:nvPr>
              <p:extLst>
                <p:ext uri="{D42A27DB-BD31-4B8C-83A1-F6EECF244321}">
                  <p14:modId xmlns:p14="http://schemas.microsoft.com/office/powerpoint/2010/main" val="364765740"/>
                </p:ext>
              </p:extLst>
            </p:nvPr>
          </p:nvGraphicFramePr>
          <p:xfrm>
            <a:off x="6374670" y="2266332"/>
            <a:ext cx="5061801" cy="3182070"/>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Box 37"/>
            <p:cNvSpPr txBox="1"/>
            <p:nvPr/>
          </p:nvSpPr>
          <p:spPr>
            <a:xfrm>
              <a:off x="7160127" y="3854565"/>
              <a:ext cx="563248" cy="304273"/>
            </a:xfrm>
            <a:prstGeom prst="rect">
              <a:avLst/>
            </a:prstGeom>
            <a:noFill/>
          </p:spPr>
          <p:txBody>
            <a:bodyPr wrap="square" rtlCol="0">
              <a:spAutoFit/>
            </a:bodyPr>
            <a:lstStyle/>
            <a:p>
              <a:r>
                <a:rPr lang="en-US" sz="1600" dirty="0">
                  <a:latin typeface="Montserrat" panose="00000500000000000000" pitchFamily="2" charset="0"/>
                  <a:ea typeface="Roboto" panose="02000000000000000000" pitchFamily="2" charset="0"/>
                  <a:cs typeface="Roboto" panose="02000000000000000000" pitchFamily="2" charset="0"/>
                </a:rPr>
                <a:t>№115</a:t>
              </a:r>
            </a:p>
          </p:txBody>
        </p:sp>
        <p:sp>
          <p:nvSpPr>
            <p:cNvPr id="39" name="TextBox 38"/>
            <p:cNvSpPr txBox="1"/>
            <p:nvPr/>
          </p:nvSpPr>
          <p:spPr>
            <a:xfrm>
              <a:off x="8313277" y="2888266"/>
              <a:ext cx="529237" cy="304273"/>
            </a:xfrm>
            <a:prstGeom prst="rect">
              <a:avLst/>
            </a:prstGeom>
            <a:noFill/>
          </p:spPr>
          <p:txBody>
            <a:bodyPr wrap="square" rtlCol="0">
              <a:spAutoFit/>
            </a:bodyPr>
            <a:lstStyle/>
            <a:p>
              <a:r>
                <a:rPr lang="en-US" sz="1600" dirty="0">
                  <a:latin typeface="Montserrat" panose="00000500000000000000" pitchFamily="2" charset="0"/>
                  <a:ea typeface="Roboto" panose="02000000000000000000" pitchFamily="2" charset="0"/>
                  <a:cs typeface="Roboto" panose="02000000000000000000" pitchFamily="2" charset="0"/>
                </a:rPr>
                <a:t>№57</a:t>
              </a:r>
            </a:p>
          </p:txBody>
        </p:sp>
      </p:grpSp>
      <p:sp>
        <p:nvSpPr>
          <p:cNvPr id="6" name="TextBox 5">
            <a:extLst>
              <a:ext uri="{FF2B5EF4-FFF2-40B4-BE49-F238E27FC236}">
                <a16:creationId xmlns:a16="http://schemas.microsoft.com/office/drawing/2014/main" id="{B7AE86AC-0763-495B-9809-5500AB08FB32}"/>
              </a:ext>
            </a:extLst>
          </p:cNvPr>
          <p:cNvSpPr txBox="1"/>
          <p:nvPr/>
        </p:nvSpPr>
        <p:spPr>
          <a:xfrm>
            <a:off x="5230966" y="4659258"/>
            <a:ext cx="6651597" cy="1781898"/>
          </a:xfrm>
          <a:prstGeom prst="rect">
            <a:avLst/>
          </a:prstGeom>
          <a:noFill/>
        </p:spPr>
        <p:txBody>
          <a:bodyPr wrap="square" rtlCol="0">
            <a:spAutoFit/>
          </a:bodyPr>
          <a:lstStyle/>
          <a:p>
            <a:pPr marL="228600" indent="-228600" algn="just">
              <a:lnSpc>
                <a:spcPts val="1880"/>
              </a:lnSpc>
              <a:buAutoNum type="arabicPeriod"/>
            </a:pPr>
            <a:r>
              <a:rPr lang="mn-MN" sz="1400" dirty="0">
                <a:latin typeface="Montserrat" panose="00000500000000000000" pitchFamily="2" charset="0"/>
                <a:ea typeface="Roboto" panose="02000000000000000000" pitchFamily="2" charset="0"/>
                <a:cs typeface="Roboto" panose="02000000000000000000" pitchFamily="2" charset="0"/>
              </a:rPr>
              <a:t>Илгээмж хүргэлтийн хугацаа, үйлчлүүлэгчийн сэтгэл ханамж</a:t>
            </a:r>
            <a:r>
              <a:rPr lang="en-US" sz="1400" dirty="0">
                <a:latin typeface="Montserrat" panose="00000500000000000000" pitchFamily="2" charset="0"/>
                <a:ea typeface="Roboto" panose="02000000000000000000" pitchFamily="2" charset="0"/>
                <a:cs typeface="Roboto" panose="02000000000000000000" pitchFamily="2" charset="0"/>
              </a:rPr>
              <a:t>;</a:t>
            </a:r>
            <a:endParaRPr lang="mn-MN" sz="1400" dirty="0">
              <a:latin typeface="Montserrat" panose="00000500000000000000" pitchFamily="2" charset="0"/>
              <a:ea typeface="Roboto" panose="02000000000000000000" pitchFamily="2" charset="0"/>
              <a:cs typeface="Roboto" panose="02000000000000000000" pitchFamily="2" charset="0"/>
            </a:endParaRPr>
          </a:p>
          <a:p>
            <a:pPr marL="228600" indent="-228600" algn="just">
              <a:lnSpc>
                <a:spcPts val="1880"/>
              </a:lnSpc>
              <a:buAutoNum type="arabicPeriod"/>
            </a:pPr>
            <a:r>
              <a:rPr lang="mn-MN" sz="1400" dirty="0">
                <a:latin typeface="Montserrat" panose="00000500000000000000" pitchFamily="2" charset="0"/>
                <a:ea typeface="Roboto" panose="02000000000000000000" pitchFamily="2" charset="0"/>
                <a:cs typeface="Roboto" panose="02000000000000000000" pitchFamily="2" charset="0"/>
              </a:rPr>
              <a:t>Олон улсын</a:t>
            </a:r>
            <a:r>
              <a:rPr lang="en-US" sz="1400" dirty="0">
                <a:latin typeface="Montserrat" panose="00000500000000000000" pitchFamily="2" charset="0"/>
                <a:ea typeface="Roboto" panose="02000000000000000000" pitchFamily="2" charset="0"/>
                <a:cs typeface="Roboto" panose="02000000000000000000" pitchFamily="2" charset="0"/>
              </a:rPr>
              <a:t> түншүүдийн тоо болон улс</a:t>
            </a:r>
            <a:r>
              <a:rPr lang="mn-MN" sz="1400" dirty="0">
                <a:latin typeface="Montserrat" panose="00000500000000000000" pitchFamily="2" charset="0"/>
                <a:ea typeface="Roboto" panose="02000000000000000000" pitchFamily="2" charset="0"/>
                <a:cs typeface="Roboto" panose="02000000000000000000" pitchFamily="2" charset="0"/>
              </a:rPr>
              <a:t> хооронд илгээж буй шуудангийн илгээмж, </a:t>
            </a:r>
            <a:r>
              <a:rPr lang="en-US" sz="1400" dirty="0">
                <a:latin typeface="Montserrat" panose="00000500000000000000" pitchFamily="2" charset="0"/>
                <a:ea typeface="Roboto" panose="02000000000000000000" pitchFamily="2" charset="0"/>
                <a:cs typeface="Roboto" panose="02000000000000000000" pitchFamily="2" charset="0"/>
              </a:rPr>
              <a:t>солилцооны хэмжээ;</a:t>
            </a:r>
            <a:endParaRPr lang="mn-MN" sz="1400" dirty="0">
              <a:latin typeface="Montserrat" panose="00000500000000000000" pitchFamily="2" charset="0"/>
              <a:ea typeface="Roboto" panose="02000000000000000000" pitchFamily="2" charset="0"/>
              <a:cs typeface="Roboto" panose="02000000000000000000" pitchFamily="2" charset="0"/>
            </a:endParaRPr>
          </a:p>
          <a:p>
            <a:pPr marL="228600" indent="-228600" algn="just">
              <a:lnSpc>
                <a:spcPts val="1880"/>
              </a:lnSpc>
              <a:buAutoNum type="arabicPeriod"/>
            </a:pPr>
            <a:r>
              <a:rPr lang="mn-MN" sz="1400" dirty="0">
                <a:latin typeface="Montserrat" panose="00000500000000000000" pitchFamily="2" charset="0"/>
                <a:ea typeface="Roboto" panose="02000000000000000000" pitchFamily="2" charset="0"/>
                <a:cs typeface="Roboto" panose="02000000000000000000" pitchFamily="2" charset="0"/>
              </a:rPr>
              <a:t>Улс хооронд гүйцэтгэж буй </a:t>
            </a:r>
            <a:r>
              <a:rPr lang="en-US" sz="1400" dirty="0">
                <a:latin typeface="Montserrat" panose="00000500000000000000" pitchFamily="2" charset="0"/>
                <a:ea typeface="Roboto" panose="02000000000000000000" pitchFamily="2" charset="0"/>
                <a:cs typeface="Roboto" panose="02000000000000000000" pitchFamily="2" charset="0"/>
              </a:rPr>
              <a:t>гүйлгээний тоо, </a:t>
            </a:r>
            <a:r>
              <a:rPr lang="mn-MN" sz="1400" dirty="0">
                <a:latin typeface="Montserrat" panose="00000500000000000000" pitchFamily="2" charset="0"/>
                <a:ea typeface="Roboto" panose="02000000000000000000" pitchFamily="2" charset="0"/>
                <a:cs typeface="Roboto" panose="02000000000000000000" pitchFamily="2" charset="0"/>
              </a:rPr>
              <a:t>дэлхий дахинд хамтран ажиллаж буй </a:t>
            </a:r>
            <a:r>
              <a:rPr lang="en-US" sz="1400" dirty="0">
                <a:latin typeface="Montserrat" panose="00000500000000000000" pitchFamily="2" charset="0"/>
                <a:ea typeface="Roboto" panose="02000000000000000000" pitchFamily="2" charset="0"/>
                <a:cs typeface="Roboto" panose="02000000000000000000" pitchFamily="2" charset="0"/>
              </a:rPr>
              <a:t>шуудангийн </a:t>
            </a:r>
            <a:r>
              <a:rPr lang="mn-MN" sz="1400" dirty="0">
                <a:latin typeface="Montserrat" panose="00000500000000000000" pitchFamily="2" charset="0"/>
                <a:ea typeface="Roboto" panose="02000000000000000000" pitchFamily="2" charset="0"/>
                <a:cs typeface="Roboto" panose="02000000000000000000" pitchFamily="2" charset="0"/>
              </a:rPr>
              <a:t>байгууллагуудын</a:t>
            </a:r>
            <a:r>
              <a:rPr lang="en-US" sz="1400" dirty="0">
                <a:latin typeface="Montserrat" panose="00000500000000000000" pitchFamily="2" charset="0"/>
                <a:ea typeface="Roboto" panose="02000000000000000000" pitchFamily="2" charset="0"/>
                <a:cs typeface="Roboto" panose="02000000000000000000" pitchFamily="2" charset="0"/>
              </a:rPr>
              <a:t> тоо;</a:t>
            </a:r>
            <a:endParaRPr lang="mn-MN" sz="1400" dirty="0">
              <a:latin typeface="Montserrat" panose="00000500000000000000" pitchFamily="2" charset="0"/>
              <a:ea typeface="Roboto" panose="02000000000000000000" pitchFamily="2" charset="0"/>
              <a:cs typeface="Roboto" panose="02000000000000000000" pitchFamily="2" charset="0"/>
            </a:endParaRPr>
          </a:p>
          <a:p>
            <a:pPr marL="228600" indent="-228600" algn="just">
              <a:lnSpc>
                <a:spcPts val="1880"/>
              </a:lnSpc>
              <a:buAutoNum type="arabicPeriod"/>
            </a:pPr>
            <a:r>
              <a:rPr lang="mn-MN" sz="1400" dirty="0">
                <a:latin typeface="Montserrat" panose="00000500000000000000" pitchFamily="2" charset="0"/>
                <a:ea typeface="Roboto" panose="02000000000000000000" pitchFamily="2" charset="0"/>
                <a:cs typeface="Roboto" panose="02000000000000000000" pitchFamily="2" charset="0"/>
              </a:rPr>
              <a:t>О</a:t>
            </a:r>
            <a:r>
              <a:rPr lang="en-US" sz="1400" dirty="0">
                <a:latin typeface="Montserrat" panose="00000500000000000000" pitchFamily="2" charset="0"/>
                <a:ea typeface="Roboto" panose="02000000000000000000" pitchFamily="2" charset="0"/>
                <a:cs typeface="Roboto" panose="02000000000000000000" pitchFamily="2" charset="0"/>
              </a:rPr>
              <a:t>рлогын</a:t>
            </a:r>
            <a:r>
              <a:rPr lang="mn-MN" sz="1400" dirty="0">
                <a:latin typeface="Montserrat" panose="00000500000000000000" pitchFamily="2" charset="0"/>
                <a:ea typeface="Roboto" panose="02000000000000000000" pitchFamily="2" charset="0"/>
                <a:cs typeface="Roboto" panose="02000000000000000000" pitchFamily="2" charset="0"/>
              </a:rPr>
              <a:t> болон үйлчилгээг</a:t>
            </a:r>
            <a:r>
              <a:rPr lang="en-US" sz="1400" dirty="0">
                <a:latin typeface="Montserrat" panose="00000500000000000000" pitchFamily="2" charset="0"/>
                <a:ea typeface="Roboto" panose="02000000000000000000" pitchFamily="2" charset="0"/>
                <a:cs typeface="Roboto" panose="02000000000000000000" pitchFamily="2" charset="0"/>
              </a:rPr>
              <a:t> төрөлжүүлэх түвшин, шуудангийн үйлчилгээг хүртээмжтэй хүргэх, шинэчлэлтийг нэвтрүүл</a:t>
            </a:r>
            <a:r>
              <a:rPr lang="mn-MN" sz="1400" dirty="0">
                <a:latin typeface="Montserrat" panose="00000500000000000000" pitchFamily="2" charset="0"/>
                <a:ea typeface="Roboto" panose="02000000000000000000" pitchFamily="2" charset="0"/>
                <a:cs typeface="Roboto" panose="02000000000000000000" pitchFamily="2" charset="0"/>
              </a:rPr>
              <a:t>эх</a:t>
            </a:r>
            <a:r>
              <a:rPr lang="en-US" sz="1400" dirty="0">
                <a:latin typeface="Montserrat" panose="00000500000000000000" pitchFamily="2" charset="0"/>
                <a:ea typeface="Roboto" panose="02000000000000000000" pitchFamily="2" charset="0"/>
                <a:cs typeface="Roboto" panose="02000000000000000000" pitchFamily="2" charset="0"/>
              </a:rPr>
              <a:t> </a:t>
            </a:r>
            <a:r>
              <a:rPr lang="mn-MN" sz="1400" dirty="0">
                <a:latin typeface="Montserrat" panose="00000500000000000000" pitchFamily="2" charset="0"/>
                <a:ea typeface="Roboto" panose="02000000000000000000" pitchFamily="2" charset="0"/>
                <a:cs typeface="Roboto" panose="02000000000000000000" pitchFamily="2" charset="0"/>
              </a:rPr>
              <a:t>чадвар</a:t>
            </a:r>
            <a:r>
              <a:rPr lang="en-US" sz="1400" dirty="0">
                <a:latin typeface="Montserrat" panose="00000500000000000000" pitchFamily="2" charset="0"/>
                <a:ea typeface="Roboto" panose="02000000000000000000" pitchFamily="2" charset="0"/>
                <a:cs typeface="Roboto" panose="02000000000000000000" pitchFamily="2" charset="0"/>
              </a:rPr>
              <a:t>.</a:t>
            </a:r>
          </a:p>
        </p:txBody>
      </p:sp>
      <p:grpSp>
        <p:nvGrpSpPr>
          <p:cNvPr id="49" name="Group 48">
            <a:extLst>
              <a:ext uri="{FF2B5EF4-FFF2-40B4-BE49-F238E27FC236}">
                <a16:creationId xmlns:a16="http://schemas.microsoft.com/office/drawing/2014/main" id="{8C187B20-E5E7-4C41-989F-C7DA69E31226}"/>
              </a:ext>
            </a:extLst>
          </p:cNvPr>
          <p:cNvGrpSpPr/>
          <p:nvPr/>
        </p:nvGrpSpPr>
        <p:grpSpPr>
          <a:xfrm>
            <a:off x="694031" y="1448036"/>
            <a:ext cx="3806221" cy="3816678"/>
            <a:chOff x="945883" y="2123903"/>
            <a:chExt cx="5091032" cy="3902972"/>
          </a:xfrm>
        </p:grpSpPr>
        <p:sp>
          <p:nvSpPr>
            <p:cNvPr id="50" name="Isosceles Triangle 1">
              <a:extLst>
                <a:ext uri="{FF2B5EF4-FFF2-40B4-BE49-F238E27FC236}">
                  <a16:creationId xmlns:a16="http://schemas.microsoft.com/office/drawing/2014/main" id="{9C2D1A04-3647-0042-A3EC-B6770F657908}"/>
                </a:ext>
              </a:extLst>
            </p:cNvPr>
            <p:cNvSpPr/>
            <p:nvPr/>
          </p:nvSpPr>
          <p:spPr>
            <a:xfrm>
              <a:off x="945883" y="2123903"/>
              <a:ext cx="5077661" cy="1032583"/>
            </a:xfrm>
            <a:prstGeom prst="triangle">
              <a:avLst/>
            </a:prstGeom>
            <a:solidFill>
              <a:srgbClr val="38A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8ABFC"/>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618C92D2-EB89-3F41-B8BA-2421A95CC068}"/>
                </a:ext>
              </a:extLst>
            </p:cNvPr>
            <p:cNvSpPr/>
            <p:nvPr/>
          </p:nvSpPr>
          <p:spPr>
            <a:xfrm>
              <a:off x="959254" y="3246111"/>
              <a:ext cx="1053695" cy="2547508"/>
            </a:xfrm>
            <a:prstGeom prst="rect">
              <a:avLst/>
            </a:prstGeom>
            <a:solidFill>
              <a:srgbClr val="ED4C7D"/>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endParaRPr lang="en-US" sz="2000" dirty="0">
                <a:solidFill>
                  <a:schemeClr val="tx1"/>
                </a:solidFill>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EC4A9C26-02B3-D142-9CE7-C265D0BF40F0}"/>
                </a:ext>
              </a:extLst>
            </p:cNvPr>
            <p:cNvSpPr/>
            <p:nvPr/>
          </p:nvSpPr>
          <p:spPr>
            <a:xfrm>
              <a:off x="2300576" y="3246111"/>
              <a:ext cx="1053695" cy="2547508"/>
            </a:xfrm>
            <a:prstGeom prst="rect">
              <a:avLst/>
            </a:prstGeom>
            <a:solidFill>
              <a:srgbClr val="F6AA3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endParaRPr lang="en-US" sz="2000" dirty="0">
                <a:solidFill>
                  <a:schemeClr val="tx1"/>
                </a:solidFill>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E140CF75-EDAF-2C4B-99FA-E58BFF71AB9E}"/>
                </a:ext>
              </a:extLst>
            </p:cNvPr>
            <p:cNvSpPr/>
            <p:nvPr/>
          </p:nvSpPr>
          <p:spPr>
            <a:xfrm>
              <a:off x="3641898" y="3246111"/>
              <a:ext cx="1053695" cy="2547508"/>
            </a:xfrm>
            <a:prstGeom prst="rect">
              <a:avLst/>
            </a:prstGeom>
            <a:solidFill>
              <a:srgbClr val="76F11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endParaRPr lang="en-US" sz="2000" dirty="0">
                <a:solidFill>
                  <a:schemeClr val="tx1"/>
                </a:solidFill>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356EF3F4-7416-1F49-90BA-009E4C887AE6}"/>
                </a:ext>
              </a:extLst>
            </p:cNvPr>
            <p:cNvSpPr/>
            <p:nvPr/>
          </p:nvSpPr>
          <p:spPr>
            <a:xfrm>
              <a:off x="4983220" y="3246111"/>
              <a:ext cx="1053695" cy="2547508"/>
            </a:xfrm>
            <a:prstGeom prst="rect">
              <a:avLst/>
            </a:prstGeom>
            <a:solidFill>
              <a:srgbClr val="A657FD"/>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endParaRPr lang="en-US" sz="2000" dirty="0">
                <a:solidFill>
                  <a:schemeClr val="tx1"/>
                </a:solidFill>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D59AEEC1-18A9-414D-9ED1-A3B5B68A62F4}"/>
                </a:ext>
              </a:extLst>
            </p:cNvPr>
            <p:cNvSpPr/>
            <p:nvPr/>
          </p:nvSpPr>
          <p:spPr>
            <a:xfrm>
              <a:off x="959256" y="5895822"/>
              <a:ext cx="5077659" cy="131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7" name="TextBox 6">
            <a:extLst>
              <a:ext uri="{FF2B5EF4-FFF2-40B4-BE49-F238E27FC236}">
                <a16:creationId xmlns:a16="http://schemas.microsoft.com/office/drawing/2014/main" id="{13732C34-4DB7-5442-91DC-C590CE58F7FB}"/>
              </a:ext>
            </a:extLst>
          </p:cNvPr>
          <p:cNvSpPr txBox="1"/>
          <p:nvPr/>
        </p:nvSpPr>
        <p:spPr>
          <a:xfrm>
            <a:off x="686003" y="2999338"/>
            <a:ext cx="667170" cy="1569660"/>
          </a:xfrm>
          <a:prstGeom prst="rect">
            <a:avLst/>
          </a:prstGeom>
          <a:noFill/>
        </p:spPr>
        <p:txBody>
          <a:bodyPr wrap="none" rtlCol="0">
            <a:spAutoFit/>
          </a:bodyPr>
          <a:lstStyle/>
          <a:p>
            <a:r>
              <a:rPr lang="mn-MN" sz="9600" b="1" dirty="0">
                <a:solidFill>
                  <a:schemeClr val="bg1">
                    <a:alpha val="75633"/>
                  </a:schemeClr>
                </a:solidFill>
                <a:latin typeface="Montserrat" panose="00000500000000000000" pitchFamily="2" charset="0"/>
                <a:cs typeface="Arial" panose="020B0604020202020204" pitchFamily="34" charset="0"/>
              </a:rPr>
              <a:t>1</a:t>
            </a:r>
            <a:endParaRPr lang="en-US" sz="9600" b="1" dirty="0">
              <a:solidFill>
                <a:schemeClr val="bg1">
                  <a:alpha val="75633"/>
                </a:schemeClr>
              </a:solidFill>
              <a:latin typeface="Montserrat" panose="00000500000000000000" pitchFamily="2" charset="0"/>
              <a:cs typeface="Arial" panose="020B0604020202020204" pitchFamily="34" charset="0"/>
            </a:endParaRPr>
          </a:p>
        </p:txBody>
      </p:sp>
      <p:sp>
        <p:nvSpPr>
          <p:cNvPr id="59" name="TextBox 58">
            <a:extLst>
              <a:ext uri="{FF2B5EF4-FFF2-40B4-BE49-F238E27FC236}">
                <a16:creationId xmlns:a16="http://schemas.microsoft.com/office/drawing/2014/main" id="{D2BD5C9B-E912-3E41-872E-2C0966C720C4}"/>
              </a:ext>
            </a:extLst>
          </p:cNvPr>
          <p:cNvSpPr txBox="1"/>
          <p:nvPr/>
        </p:nvSpPr>
        <p:spPr>
          <a:xfrm>
            <a:off x="975898" y="1548685"/>
            <a:ext cx="3259751" cy="954107"/>
          </a:xfrm>
          <a:prstGeom prst="rect">
            <a:avLst/>
          </a:prstGeom>
          <a:noFill/>
        </p:spPr>
        <p:txBody>
          <a:bodyPr wrap="square" rtlCol="0">
            <a:spAutoFit/>
          </a:bodyPr>
          <a:lstStyle/>
          <a:p>
            <a:pPr algn="ctr"/>
            <a:r>
              <a:rPr lang="en-US" sz="2000" b="1" dirty="0">
                <a:solidFill>
                  <a:schemeClr val="bg1"/>
                </a:solidFill>
                <a:latin typeface="Montserrat" panose="00000500000000000000" pitchFamily="2" charset="0"/>
                <a:ea typeface="Roboto" panose="02000000000000000000" pitchFamily="2" charset="0"/>
                <a:cs typeface="Roboto" panose="02000000000000000000" pitchFamily="2" charset="0"/>
              </a:rPr>
              <a:t>2IPD</a:t>
            </a:r>
            <a:r>
              <a:rPr lang="mn-MN" sz="2000" b="1" dirty="0">
                <a:solidFill>
                  <a:schemeClr val="bg1"/>
                </a:solidFill>
                <a:latin typeface="Montserrat" panose="00000500000000000000" pitchFamily="2" charset="0"/>
                <a:ea typeface="Roboto" panose="02000000000000000000" pitchFamily="2" charset="0"/>
                <a:cs typeface="Roboto" panose="02000000000000000000" pitchFamily="2" charset="0"/>
              </a:rPr>
              <a:t> </a:t>
            </a:r>
            <a:endParaRPr lang="en-US" sz="2000" b="1" dirty="0">
              <a:solidFill>
                <a:schemeClr val="bg1"/>
              </a:solidFill>
              <a:latin typeface="Montserrat" panose="00000500000000000000" pitchFamily="2" charset="0"/>
              <a:ea typeface="Roboto" panose="02000000000000000000" pitchFamily="2" charset="0"/>
              <a:cs typeface="Roboto" panose="02000000000000000000" pitchFamily="2" charset="0"/>
            </a:endParaRPr>
          </a:p>
          <a:p>
            <a:pPr algn="ctr"/>
            <a:r>
              <a:rPr lang="en-US" sz="2000" b="1" dirty="0">
                <a:solidFill>
                  <a:schemeClr val="bg1"/>
                </a:solidFill>
                <a:latin typeface="Montserrat" panose="00000500000000000000" pitchFamily="2" charset="0"/>
                <a:ea typeface="Roboto" panose="02000000000000000000" pitchFamily="2" charset="0"/>
                <a:cs typeface="Roboto" panose="02000000000000000000" pitchFamily="2" charset="0"/>
              </a:rPr>
              <a:t> </a:t>
            </a:r>
            <a:r>
              <a:rPr lang="en-US" sz="1600" b="1" dirty="0">
                <a:solidFill>
                  <a:schemeClr val="bg1"/>
                </a:solidFill>
                <a:latin typeface="Montserrat" panose="00000500000000000000" pitchFamily="2" charset="0"/>
                <a:ea typeface="Roboto" panose="02000000000000000000" pitchFamily="2" charset="0"/>
                <a:cs typeface="Roboto" panose="02000000000000000000" pitchFamily="2" charset="0"/>
              </a:rPr>
              <a:t>Шуудангийн </a:t>
            </a:r>
            <a:endParaRPr lang="mn-MN" sz="1600" b="1" dirty="0">
              <a:solidFill>
                <a:schemeClr val="bg1"/>
              </a:solidFill>
              <a:latin typeface="Montserrat" panose="00000500000000000000" pitchFamily="2" charset="0"/>
              <a:ea typeface="Roboto" panose="02000000000000000000" pitchFamily="2" charset="0"/>
              <a:cs typeface="Roboto" panose="02000000000000000000" pitchFamily="2" charset="0"/>
            </a:endParaRPr>
          </a:p>
          <a:p>
            <a:pPr algn="ctr"/>
            <a:r>
              <a:rPr lang="en-US" sz="1600" b="1" dirty="0">
                <a:solidFill>
                  <a:schemeClr val="bg1"/>
                </a:solidFill>
                <a:latin typeface="Montserrat" panose="00000500000000000000" pitchFamily="2" charset="0"/>
                <a:ea typeface="Roboto" panose="02000000000000000000" pitchFamily="2" charset="0"/>
                <a:cs typeface="Roboto" panose="02000000000000000000" pitchFamily="2" charset="0"/>
              </a:rPr>
              <a:t>хөгж</a:t>
            </a:r>
            <a:r>
              <a:rPr lang="mn-MN" sz="1600" b="1" dirty="0">
                <a:solidFill>
                  <a:schemeClr val="bg1"/>
                </a:solidFill>
                <a:latin typeface="Montserrat" panose="00000500000000000000" pitchFamily="2" charset="0"/>
                <a:ea typeface="Roboto" panose="02000000000000000000" pitchFamily="2" charset="0"/>
                <a:cs typeface="Roboto" panose="02000000000000000000" pitchFamily="2" charset="0"/>
              </a:rPr>
              <a:t>лийн индекс </a:t>
            </a:r>
            <a:endParaRPr lang="en-US" sz="1600" b="1" dirty="0">
              <a:solidFill>
                <a:schemeClr val="bg1"/>
              </a:solidFill>
              <a:latin typeface="Montserrat" panose="00000500000000000000" pitchFamily="2" charset="0"/>
              <a:ea typeface="Roboto" panose="02000000000000000000" pitchFamily="2" charset="0"/>
              <a:cs typeface="Roboto" panose="02000000000000000000" pitchFamily="2" charset="0"/>
            </a:endParaRPr>
          </a:p>
        </p:txBody>
      </p:sp>
      <p:grpSp>
        <p:nvGrpSpPr>
          <p:cNvPr id="8" name="Group 7">
            <a:extLst>
              <a:ext uri="{FF2B5EF4-FFF2-40B4-BE49-F238E27FC236}">
                <a16:creationId xmlns:a16="http://schemas.microsoft.com/office/drawing/2014/main" id="{B22FA108-80E3-B140-AEE5-B20FBE0F4D43}"/>
              </a:ext>
            </a:extLst>
          </p:cNvPr>
          <p:cNvGrpSpPr/>
          <p:nvPr/>
        </p:nvGrpSpPr>
        <p:grpSpPr>
          <a:xfrm>
            <a:off x="606945" y="5396666"/>
            <a:ext cx="4292720" cy="1217232"/>
            <a:chOff x="614973" y="5689433"/>
            <a:chExt cx="4292720" cy="1217232"/>
          </a:xfrm>
        </p:grpSpPr>
        <p:sp>
          <p:nvSpPr>
            <p:cNvPr id="60" name="TextBox 59">
              <a:extLst>
                <a:ext uri="{FF2B5EF4-FFF2-40B4-BE49-F238E27FC236}">
                  <a16:creationId xmlns:a16="http://schemas.microsoft.com/office/drawing/2014/main" id="{6CEA73F4-AB3D-2746-919B-036A527A11E8}"/>
                </a:ext>
              </a:extLst>
            </p:cNvPr>
            <p:cNvSpPr txBox="1"/>
            <p:nvPr/>
          </p:nvSpPr>
          <p:spPr>
            <a:xfrm>
              <a:off x="956008" y="5689433"/>
              <a:ext cx="3951685" cy="276999"/>
            </a:xfrm>
            <a:prstGeom prst="rect">
              <a:avLst/>
            </a:prstGeom>
            <a:noFill/>
          </p:spPr>
          <p:txBody>
            <a:bodyPr wrap="square" rtlCol="0">
              <a:spAutoFit/>
            </a:bodyPr>
            <a:lstStyle/>
            <a:p>
              <a:r>
                <a:rPr lang="mn-MN" sz="1200" dirty="0">
                  <a:latin typeface="Montserrat" panose="00000500000000000000" pitchFamily="2" charset="0"/>
                  <a:ea typeface="Roboto" panose="02000000000000000000" pitchFamily="2" charset="0"/>
                  <a:cs typeface="Roboto" panose="02000000000000000000" pitchFamily="2" charset="0"/>
                </a:rPr>
                <a:t>Үйл ажиллагааны бүтээмж </a:t>
              </a:r>
              <a:endParaRPr lang="en-US" sz="1200" dirty="0">
                <a:latin typeface="Montserrat" panose="00000500000000000000" pitchFamily="2" charset="0"/>
                <a:ea typeface="Roboto" panose="02000000000000000000" pitchFamily="2" charset="0"/>
                <a:cs typeface="Roboto" panose="02000000000000000000" pitchFamily="2" charset="0"/>
              </a:endParaRPr>
            </a:p>
          </p:txBody>
        </p:sp>
        <p:sp>
          <p:nvSpPr>
            <p:cNvPr id="61" name="Oval 60">
              <a:extLst>
                <a:ext uri="{FF2B5EF4-FFF2-40B4-BE49-F238E27FC236}">
                  <a16:creationId xmlns:a16="http://schemas.microsoft.com/office/drawing/2014/main" id="{E2300453-3B1D-AC4A-838F-2B4E3A7A4E03}"/>
                </a:ext>
              </a:extLst>
            </p:cNvPr>
            <p:cNvSpPr/>
            <p:nvPr/>
          </p:nvSpPr>
          <p:spPr>
            <a:xfrm>
              <a:off x="695495" y="5707986"/>
              <a:ext cx="251980" cy="251980"/>
            </a:xfrm>
            <a:prstGeom prst="ellipse">
              <a:avLst/>
            </a:prstGeom>
            <a:solidFill>
              <a:srgbClr val="ED4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ED4C7D"/>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62" name="TextBox 61">
              <a:extLst>
                <a:ext uri="{FF2B5EF4-FFF2-40B4-BE49-F238E27FC236}">
                  <a16:creationId xmlns:a16="http://schemas.microsoft.com/office/drawing/2014/main" id="{BF39E1B6-CC2E-D548-8D11-84BBF75085D1}"/>
                </a:ext>
              </a:extLst>
            </p:cNvPr>
            <p:cNvSpPr txBox="1"/>
            <p:nvPr/>
          </p:nvSpPr>
          <p:spPr>
            <a:xfrm>
              <a:off x="960824" y="6005200"/>
              <a:ext cx="3537459" cy="276999"/>
            </a:xfrm>
            <a:prstGeom prst="rect">
              <a:avLst/>
            </a:prstGeom>
            <a:noFill/>
          </p:spPr>
          <p:txBody>
            <a:bodyPr wrap="square" rtlCol="0">
              <a:spAutoFit/>
            </a:bodyPr>
            <a:lstStyle/>
            <a:p>
              <a:r>
                <a:rPr lang="en-US" sz="1200" dirty="0">
                  <a:latin typeface="Montserrat" panose="00000500000000000000" pitchFamily="2" charset="0"/>
                  <a:ea typeface="Roboto" panose="02000000000000000000" pitchFamily="2" charset="0"/>
                  <a:cs typeface="Roboto" panose="02000000000000000000" pitchFamily="2" charset="0"/>
                </a:rPr>
                <a:t>Шуудангийн үйлчилгээний цар хүрээ</a:t>
              </a:r>
            </a:p>
          </p:txBody>
        </p:sp>
        <p:sp>
          <p:nvSpPr>
            <p:cNvPr id="64" name="TextBox 63">
              <a:extLst>
                <a:ext uri="{FF2B5EF4-FFF2-40B4-BE49-F238E27FC236}">
                  <a16:creationId xmlns:a16="http://schemas.microsoft.com/office/drawing/2014/main" id="{CC49BD03-7F31-E04C-86D1-B4DBE478E97E}"/>
                </a:ext>
              </a:extLst>
            </p:cNvPr>
            <p:cNvSpPr txBox="1"/>
            <p:nvPr/>
          </p:nvSpPr>
          <p:spPr>
            <a:xfrm>
              <a:off x="614973" y="6315840"/>
              <a:ext cx="3018860" cy="276999"/>
            </a:xfrm>
            <a:prstGeom prst="rect">
              <a:avLst/>
            </a:prstGeom>
            <a:noFill/>
          </p:spPr>
          <p:txBody>
            <a:bodyPr wrap="square" rtlCol="0">
              <a:spAutoFit/>
            </a:bodyPr>
            <a:lstStyle/>
            <a:p>
              <a:pPr algn="ctr"/>
              <a:r>
                <a:rPr lang="mn-MN" sz="1200" dirty="0">
                  <a:latin typeface="Montserrat" panose="00000500000000000000" pitchFamily="2" charset="0"/>
                  <a:ea typeface="Roboto" panose="02000000000000000000" pitchFamily="2" charset="0"/>
                  <a:cs typeface="Roboto" panose="02000000000000000000" pitchFamily="2" charset="0"/>
                </a:rPr>
                <a:t>Зах зээлд өрсөлдөх чадвар </a:t>
              </a:r>
              <a:endParaRPr lang="en-US" sz="1200" dirty="0">
                <a:latin typeface="Montserrat" panose="00000500000000000000" pitchFamily="2" charset="0"/>
                <a:ea typeface="Roboto" panose="02000000000000000000" pitchFamily="2" charset="0"/>
                <a:cs typeface="Roboto" panose="02000000000000000000" pitchFamily="2" charset="0"/>
              </a:endParaRPr>
            </a:p>
          </p:txBody>
        </p:sp>
        <p:sp>
          <p:nvSpPr>
            <p:cNvPr id="66" name="TextBox 65">
              <a:extLst>
                <a:ext uri="{FF2B5EF4-FFF2-40B4-BE49-F238E27FC236}">
                  <a16:creationId xmlns:a16="http://schemas.microsoft.com/office/drawing/2014/main" id="{C4A58DC5-2424-FD49-84DB-0FC0C93F7456}"/>
                </a:ext>
              </a:extLst>
            </p:cNvPr>
            <p:cNvSpPr txBox="1"/>
            <p:nvPr/>
          </p:nvSpPr>
          <p:spPr>
            <a:xfrm>
              <a:off x="790821" y="6629666"/>
              <a:ext cx="3423656" cy="276999"/>
            </a:xfrm>
            <a:prstGeom prst="rect">
              <a:avLst/>
            </a:prstGeom>
            <a:noFill/>
          </p:spPr>
          <p:txBody>
            <a:bodyPr wrap="square" rtlCol="0">
              <a:spAutoFit/>
            </a:bodyPr>
            <a:lstStyle/>
            <a:p>
              <a:pPr algn="ctr"/>
              <a:r>
                <a:rPr lang="en-US" sz="1200" dirty="0">
                  <a:latin typeface="Montserrat" panose="00000500000000000000" pitchFamily="2" charset="0"/>
                  <a:ea typeface="Roboto" panose="02000000000000000000" pitchFamily="2" charset="0"/>
                  <a:cs typeface="Roboto" panose="02000000000000000000" pitchFamily="2" charset="0"/>
                </a:rPr>
                <a:t>Өөрчлөлтөнд дасан зохицох чадвар</a:t>
              </a:r>
            </a:p>
          </p:txBody>
        </p:sp>
        <p:sp>
          <p:nvSpPr>
            <p:cNvPr id="68" name="Oval 67">
              <a:extLst>
                <a:ext uri="{FF2B5EF4-FFF2-40B4-BE49-F238E27FC236}">
                  <a16:creationId xmlns:a16="http://schemas.microsoft.com/office/drawing/2014/main" id="{1291C132-F713-AD4E-8288-FC8AD6817312}"/>
                </a:ext>
              </a:extLst>
            </p:cNvPr>
            <p:cNvSpPr/>
            <p:nvPr/>
          </p:nvSpPr>
          <p:spPr>
            <a:xfrm>
              <a:off x="694031" y="6021057"/>
              <a:ext cx="251980" cy="251980"/>
            </a:xfrm>
            <a:prstGeom prst="ellipse">
              <a:avLst/>
            </a:prstGeom>
            <a:solidFill>
              <a:srgbClr val="F6A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ED4C7D"/>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69" name="Oval 68">
              <a:extLst>
                <a:ext uri="{FF2B5EF4-FFF2-40B4-BE49-F238E27FC236}">
                  <a16:creationId xmlns:a16="http://schemas.microsoft.com/office/drawing/2014/main" id="{E475ED71-AFAF-F749-AF05-331413976EF7}"/>
                </a:ext>
              </a:extLst>
            </p:cNvPr>
            <p:cNvSpPr/>
            <p:nvPr/>
          </p:nvSpPr>
          <p:spPr>
            <a:xfrm>
              <a:off x="704028" y="6327432"/>
              <a:ext cx="251980" cy="251980"/>
            </a:xfrm>
            <a:prstGeom prst="ellipse">
              <a:avLst/>
            </a:prstGeom>
            <a:solidFill>
              <a:srgbClr val="76F1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ED4C7D"/>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70" name="Oval 69">
              <a:extLst>
                <a:ext uri="{FF2B5EF4-FFF2-40B4-BE49-F238E27FC236}">
                  <a16:creationId xmlns:a16="http://schemas.microsoft.com/office/drawing/2014/main" id="{A56BA0E9-91D5-6B41-841C-C2352E3564C4}"/>
                </a:ext>
              </a:extLst>
            </p:cNvPr>
            <p:cNvSpPr/>
            <p:nvPr/>
          </p:nvSpPr>
          <p:spPr>
            <a:xfrm>
              <a:off x="694031" y="6633807"/>
              <a:ext cx="251980" cy="251980"/>
            </a:xfrm>
            <a:prstGeom prst="ellipse">
              <a:avLst/>
            </a:prstGeom>
            <a:solidFill>
              <a:srgbClr val="A65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ED4C7D"/>
                </a:solidFill>
                <a:effectLst/>
                <a:uLnTx/>
                <a:uFillTx/>
                <a:latin typeface="Montserrat" panose="00000500000000000000" pitchFamily="2" charset="0"/>
                <a:ea typeface="Roboto" panose="02000000000000000000" pitchFamily="2" charset="0"/>
                <a:cs typeface="Roboto" panose="02000000000000000000" pitchFamily="2" charset="0"/>
              </a:endParaRPr>
            </a:p>
          </p:txBody>
        </p:sp>
      </p:grpSp>
      <p:sp>
        <p:nvSpPr>
          <p:cNvPr id="71" name="TextBox 70">
            <a:extLst>
              <a:ext uri="{FF2B5EF4-FFF2-40B4-BE49-F238E27FC236}">
                <a16:creationId xmlns:a16="http://schemas.microsoft.com/office/drawing/2014/main" id="{1F51867F-85FE-3246-AABF-6761A8A28BA2}"/>
              </a:ext>
            </a:extLst>
          </p:cNvPr>
          <p:cNvSpPr txBox="1"/>
          <p:nvPr/>
        </p:nvSpPr>
        <p:spPr>
          <a:xfrm>
            <a:off x="1681801" y="2976450"/>
            <a:ext cx="869149" cy="1569660"/>
          </a:xfrm>
          <a:prstGeom prst="rect">
            <a:avLst/>
          </a:prstGeom>
          <a:noFill/>
        </p:spPr>
        <p:txBody>
          <a:bodyPr wrap="none" rtlCol="0">
            <a:spAutoFit/>
          </a:bodyPr>
          <a:lstStyle/>
          <a:p>
            <a:r>
              <a:rPr lang="mn-MN" sz="9600" b="1" dirty="0">
                <a:solidFill>
                  <a:schemeClr val="bg1">
                    <a:alpha val="75633"/>
                  </a:schemeClr>
                </a:solidFill>
                <a:latin typeface="Arial" panose="020B0604020202020204" pitchFamily="34" charset="0"/>
                <a:cs typeface="Arial" panose="020B0604020202020204" pitchFamily="34" charset="0"/>
              </a:rPr>
              <a:t>2</a:t>
            </a:r>
            <a:endParaRPr lang="en-US" sz="9600" b="1" dirty="0">
              <a:solidFill>
                <a:schemeClr val="bg1">
                  <a:alpha val="75633"/>
                </a:schemeClr>
              </a:solidFill>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22B5C54D-D938-DD4F-B718-6792AA5F96A5}"/>
              </a:ext>
            </a:extLst>
          </p:cNvPr>
          <p:cNvSpPr txBox="1"/>
          <p:nvPr/>
        </p:nvSpPr>
        <p:spPr>
          <a:xfrm>
            <a:off x="2716904" y="2999338"/>
            <a:ext cx="869149" cy="1569660"/>
          </a:xfrm>
          <a:prstGeom prst="rect">
            <a:avLst/>
          </a:prstGeom>
          <a:noFill/>
        </p:spPr>
        <p:txBody>
          <a:bodyPr wrap="none" rtlCol="0">
            <a:spAutoFit/>
          </a:bodyPr>
          <a:lstStyle/>
          <a:p>
            <a:r>
              <a:rPr lang="mn-MN" sz="9600" b="1" dirty="0">
                <a:solidFill>
                  <a:schemeClr val="bg1">
                    <a:alpha val="75633"/>
                  </a:schemeClr>
                </a:solidFill>
                <a:latin typeface="Arial" panose="020B0604020202020204" pitchFamily="34" charset="0"/>
                <a:cs typeface="Arial" panose="020B0604020202020204" pitchFamily="34" charset="0"/>
              </a:rPr>
              <a:t>3</a:t>
            </a:r>
            <a:endParaRPr lang="en-US" sz="9600" b="1" dirty="0">
              <a:solidFill>
                <a:schemeClr val="bg1">
                  <a:alpha val="75633"/>
                </a:schemeClr>
              </a:solidFill>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DFB9210E-D65A-5548-A8D3-C5409F749DDA}"/>
              </a:ext>
            </a:extLst>
          </p:cNvPr>
          <p:cNvSpPr txBox="1"/>
          <p:nvPr/>
        </p:nvSpPr>
        <p:spPr>
          <a:xfrm>
            <a:off x="3701421" y="2966730"/>
            <a:ext cx="1032655" cy="1569660"/>
          </a:xfrm>
          <a:prstGeom prst="rect">
            <a:avLst/>
          </a:prstGeom>
          <a:noFill/>
        </p:spPr>
        <p:txBody>
          <a:bodyPr wrap="none" rtlCol="0">
            <a:spAutoFit/>
          </a:bodyPr>
          <a:lstStyle/>
          <a:p>
            <a:r>
              <a:rPr lang="mn-MN" sz="9600" b="1" dirty="0">
                <a:solidFill>
                  <a:schemeClr val="bg1">
                    <a:alpha val="75633"/>
                  </a:schemeClr>
                </a:solidFill>
                <a:latin typeface="Montserrat" panose="00000500000000000000" pitchFamily="2" charset="0"/>
                <a:cs typeface="Arial" panose="020B0604020202020204" pitchFamily="34" charset="0"/>
              </a:rPr>
              <a:t>4</a:t>
            </a:r>
            <a:endParaRPr lang="en-US" sz="9600" b="1" dirty="0">
              <a:solidFill>
                <a:schemeClr val="bg1">
                  <a:alpha val="75633"/>
                </a:schemeClr>
              </a:solidFill>
              <a:latin typeface="Montserrat" panose="00000500000000000000" pitchFamily="2" charset="0"/>
              <a:cs typeface="Arial" panose="020B0604020202020204" pitchFamily="34" charset="0"/>
            </a:endParaRPr>
          </a:p>
        </p:txBody>
      </p:sp>
      <p:sp>
        <p:nvSpPr>
          <p:cNvPr id="10" name="Rectangle 9">
            <a:extLst>
              <a:ext uri="{FF2B5EF4-FFF2-40B4-BE49-F238E27FC236}">
                <a16:creationId xmlns:a16="http://schemas.microsoft.com/office/drawing/2014/main" id="{2FA31E33-3C25-3140-8084-5CF6E7AEB342}"/>
              </a:ext>
            </a:extLst>
          </p:cNvPr>
          <p:cNvSpPr/>
          <p:nvPr/>
        </p:nvSpPr>
        <p:spPr>
          <a:xfrm rot="16200000">
            <a:off x="-61994" y="3599502"/>
            <a:ext cx="2343911" cy="369332"/>
          </a:xfrm>
          <a:prstGeom prst="rect">
            <a:avLst/>
          </a:prstGeom>
        </p:spPr>
        <p:txBody>
          <a:bodyPr wrap="none">
            <a:spAutoFit/>
          </a:bodyPr>
          <a:lstStyle/>
          <a:p>
            <a:pPr algn="ctr">
              <a:defRPr/>
            </a:pPr>
            <a:r>
              <a:rPr lang="en-US" dirty="0">
                <a:latin typeface="Roboto" panose="02000000000000000000" pitchFamily="2" charset="0"/>
                <a:ea typeface="Roboto" panose="02000000000000000000" pitchFamily="2" charset="0"/>
                <a:cs typeface="Roboto" panose="02000000000000000000" pitchFamily="2" charset="0"/>
              </a:rPr>
              <a:t>Найдвартай байдал</a:t>
            </a:r>
          </a:p>
        </p:txBody>
      </p:sp>
      <p:sp>
        <p:nvSpPr>
          <p:cNvPr id="13" name="Rectangle 12">
            <a:extLst>
              <a:ext uri="{FF2B5EF4-FFF2-40B4-BE49-F238E27FC236}">
                <a16:creationId xmlns:a16="http://schemas.microsoft.com/office/drawing/2014/main" id="{F3438F49-157F-9D4A-86F2-6032A78BC8B0}"/>
              </a:ext>
            </a:extLst>
          </p:cNvPr>
          <p:cNvSpPr/>
          <p:nvPr/>
        </p:nvSpPr>
        <p:spPr>
          <a:xfrm rot="16200000">
            <a:off x="1388365" y="3687966"/>
            <a:ext cx="1367682" cy="369332"/>
          </a:xfrm>
          <a:prstGeom prst="rect">
            <a:avLst/>
          </a:prstGeom>
        </p:spPr>
        <p:txBody>
          <a:bodyPr wrap="none">
            <a:spAutoFit/>
          </a:bodyPr>
          <a:lstStyle/>
          <a:p>
            <a:pPr algn="ctr">
              <a:defRPr/>
            </a:pPr>
            <a:r>
              <a:rPr lang="en-US" dirty="0">
                <a:latin typeface="Montserrat" panose="00000500000000000000" pitchFamily="2" charset="0"/>
                <a:ea typeface="Roboto" panose="02000000000000000000" pitchFamily="2" charset="0"/>
                <a:cs typeface="Roboto" panose="02000000000000000000" pitchFamily="2" charset="0"/>
              </a:rPr>
              <a:t>Хүртээмж</a:t>
            </a:r>
          </a:p>
        </p:txBody>
      </p:sp>
      <p:sp>
        <p:nvSpPr>
          <p:cNvPr id="21" name="Rectangle 20">
            <a:extLst>
              <a:ext uri="{FF2B5EF4-FFF2-40B4-BE49-F238E27FC236}">
                <a16:creationId xmlns:a16="http://schemas.microsoft.com/office/drawing/2014/main" id="{1A89D910-9A45-3A41-91E3-1AE416525A68}"/>
              </a:ext>
            </a:extLst>
          </p:cNvPr>
          <p:cNvSpPr/>
          <p:nvPr/>
        </p:nvSpPr>
        <p:spPr>
          <a:xfrm rot="16200000">
            <a:off x="2216776" y="3576613"/>
            <a:ext cx="1822936" cy="369332"/>
          </a:xfrm>
          <a:prstGeom prst="rect">
            <a:avLst/>
          </a:prstGeom>
        </p:spPr>
        <p:txBody>
          <a:bodyPr wrap="none">
            <a:spAutoFit/>
          </a:bodyPr>
          <a:lstStyle/>
          <a:p>
            <a:pPr algn="ctr">
              <a:defRPr/>
            </a:pPr>
            <a:r>
              <a:rPr lang="mn-MN" dirty="0">
                <a:latin typeface="Montserrat" panose="00000500000000000000" pitchFamily="2" charset="0"/>
                <a:ea typeface="Roboto" panose="02000000000000000000" pitchFamily="2" charset="0"/>
                <a:cs typeface="Roboto" panose="02000000000000000000" pitchFamily="2" charset="0"/>
              </a:rPr>
              <a:t>Ач холбогдол</a:t>
            </a:r>
            <a:endParaRPr lang="en-US" dirty="0">
              <a:latin typeface="Montserrat" panose="00000500000000000000" pitchFamily="2" charset="0"/>
              <a:ea typeface="Roboto" panose="02000000000000000000" pitchFamily="2" charset="0"/>
              <a:cs typeface="Roboto" panose="02000000000000000000" pitchFamily="2" charset="0"/>
            </a:endParaRPr>
          </a:p>
        </p:txBody>
      </p:sp>
      <p:sp>
        <p:nvSpPr>
          <p:cNvPr id="22" name="Rectangle 21">
            <a:extLst>
              <a:ext uri="{FF2B5EF4-FFF2-40B4-BE49-F238E27FC236}">
                <a16:creationId xmlns:a16="http://schemas.microsoft.com/office/drawing/2014/main" id="{DCCA43A7-8F1C-2F49-8FC7-0B8F8966CC47}"/>
              </a:ext>
            </a:extLst>
          </p:cNvPr>
          <p:cNvSpPr/>
          <p:nvPr/>
        </p:nvSpPr>
        <p:spPr>
          <a:xfrm rot="16200000">
            <a:off x="3033274" y="3624314"/>
            <a:ext cx="2097049" cy="369332"/>
          </a:xfrm>
          <a:prstGeom prst="rect">
            <a:avLst/>
          </a:prstGeom>
        </p:spPr>
        <p:txBody>
          <a:bodyPr wrap="none">
            <a:spAutoFit/>
          </a:bodyPr>
          <a:lstStyle/>
          <a:p>
            <a:pPr algn="ctr">
              <a:defRPr/>
            </a:pPr>
            <a:r>
              <a:rPr lang="en-US" dirty="0">
                <a:latin typeface="Roboto" panose="02000000000000000000" pitchFamily="2" charset="0"/>
                <a:ea typeface="Roboto" panose="02000000000000000000" pitchFamily="2" charset="0"/>
                <a:cs typeface="Roboto" panose="02000000000000000000" pitchFamily="2" charset="0"/>
              </a:rPr>
              <a:t>Уян хатан байдал</a:t>
            </a:r>
          </a:p>
        </p:txBody>
      </p:sp>
      <p:cxnSp>
        <p:nvCxnSpPr>
          <p:cNvPr id="14" name="Connector: Curved 13">
            <a:extLst>
              <a:ext uri="{FF2B5EF4-FFF2-40B4-BE49-F238E27FC236}">
                <a16:creationId xmlns:a16="http://schemas.microsoft.com/office/drawing/2014/main" id="{010463DD-DBC7-561F-A077-CC6383B55423}"/>
              </a:ext>
            </a:extLst>
          </p:cNvPr>
          <p:cNvCxnSpPr>
            <a:cxnSpLocks/>
          </p:cNvCxnSpPr>
          <p:nvPr/>
        </p:nvCxnSpPr>
        <p:spPr>
          <a:xfrm flipV="1">
            <a:off x="6433378" y="2430349"/>
            <a:ext cx="1173877" cy="1047579"/>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39FDD313-2DC7-0B6A-3B00-4B4A0044C1FC}"/>
              </a:ext>
            </a:extLst>
          </p:cNvPr>
          <p:cNvCxnSpPr>
            <a:cxnSpLocks/>
          </p:cNvCxnSpPr>
          <p:nvPr/>
        </p:nvCxnSpPr>
        <p:spPr>
          <a:xfrm rot="10800000">
            <a:off x="7987010" y="2430350"/>
            <a:ext cx="1128646" cy="115085"/>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D1AF9CB-3B17-AAD6-7213-33F79DB6BA21}"/>
              </a:ext>
            </a:extLst>
          </p:cNvPr>
          <p:cNvSpPr txBox="1"/>
          <p:nvPr/>
        </p:nvSpPr>
        <p:spPr>
          <a:xfrm>
            <a:off x="8689479" y="2091795"/>
            <a:ext cx="1375202" cy="338554"/>
          </a:xfrm>
          <a:prstGeom prst="rect">
            <a:avLst/>
          </a:prstGeom>
          <a:noFill/>
        </p:spPr>
        <p:txBody>
          <a:bodyPr wrap="square" rtlCol="0">
            <a:spAutoFit/>
          </a:bodyPr>
          <a:lstStyle/>
          <a:p>
            <a:pPr algn="ctr"/>
            <a:r>
              <a:rPr lang="en-US" sz="1600" dirty="0">
                <a:latin typeface="Montserrat" panose="00000500000000000000" pitchFamily="2" charset="0"/>
                <a:ea typeface="Roboto" panose="02000000000000000000" pitchFamily="2" charset="0"/>
                <a:cs typeface="Roboto" panose="02000000000000000000" pitchFamily="2" charset="0"/>
              </a:rPr>
              <a:t>5</a:t>
            </a:r>
            <a:r>
              <a:rPr lang="mn-MN" sz="1600" dirty="0">
                <a:latin typeface="Montserrat" panose="00000500000000000000" pitchFamily="2" charset="0"/>
                <a:ea typeface="Roboto" panose="02000000000000000000" pitchFamily="2" charset="0"/>
                <a:cs typeface="Roboto" panose="02000000000000000000" pitchFamily="2" charset="0"/>
              </a:rPr>
              <a:t>-р түвшин</a:t>
            </a:r>
            <a:endParaRPr lang="en-US" sz="1600" dirty="0">
              <a:latin typeface="Montserrat" panose="000005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287F5F34-C138-6B1F-2DE2-FC7A78A10A36}"/>
              </a:ext>
            </a:extLst>
          </p:cNvPr>
          <p:cNvSpPr txBox="1"/>
          <p:nvPr/>
        </p:nvSpPr>
        <p:spPr>
          <a:xfrm>
            <a:off x="10135687" y="1834375"/>
            <a:ext cx="1520782" cy="338554"/>
          </a:xfrm>
          <a:prstGeom prst="rect">
            <a:avLst/>
          </a:prstGeom>
          <a:noFill/>
        </p:spPr>
        <p:txBody>
          <a:bodyPr wrap="square" rtlCol="0">
            <a:spAutoFit/>
          </a:bodyPr>
          <a:lstStyle/>
          <a:p>
            <a:r>
              <a:rPr lang="en-US" sz="1600" dirty="0">
                <a:latin typeface="Montserrat" panose="00000500000000000000" pitchFamily="2" charset="0"/>
                <a:ea typeface="Roboto" panose="02000000000000000000" pitchFamily="2" charset="0"/>
                <a:cs typeface="Roboto" panose="02000000000000000000" pitchFamily="2" charset="0"/>
              </a:rPr>
              <a:t>6</a:t>
            </a:r>
            <a:r>
              <a:rPr lang="mn-MN" sz="1600" dirty="0">
                <a:latin typeface="Montserrat" panose="00000500000000000000" pitchFamily="2" charset="0"/>
                <a:ea typeface="Roboto" panose="02000000000000000000" pitchFamily="2" charset="0"/>
                <a:cs typeface="Roboto" panose="02000000000000000000" pitchFamily="2" charset="0"/>
              </a:rPr>
              <a:t>-р түвшин</a:t>
            </a:r>
            <a:endParaRPr lang="en-US" sz="1600" dirty="0">
              <a:latin typeface="Montserrat" panose="00000500000000000000" pitchFamily="2" charset="0"/>
              <a:ea typeface="Roboto" panose="02000000000000000000" pitchFamily="2" charset="0"/>
              <a:cs typeface="Roboto" panose="02000000000000000000" pitchFamily="2" charset="0"/>
            </a:endParaRPr>
          </a:p>
        </p:txBody>
      </p:sp>
      <p:cxnSp>
        <p:nvCxnSpPr>
          <p:cNvPr id="18" name="Connector: Curved 17">
            <a:extLst>
              <a:ext uri="{FF2B5EF4-FFF2-40B4-BE49-F238E27FC236}">
                <a16:creationId xmlns:a16="http://schemas.microsoft.com/office/drawing/2014/main" id="{D91AE46E-21E8-0455-BACD-11248725AB21}"/>
              </a:ext>
            </a:extLst>
          </p:cNvPr>
          <p:cNvCxnSpPr>
            <a:cxnSpLocks/>
          </p:cNvCxnSpPr>
          <p:nvPr/>
        </p:nvCxnSpPr>
        <p:spPr>
          <a:xfrm rot="10800000" flipV="1">
            <a:off x="9517194" y="2238994"/>
            <a:ext cx="1331532" cy="306439"/>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EDB1894-D2F5-7581-3294-9CF1A0F417A3}"/>
              </a:ext>
            </a:extLst>
          </p:cNvPr>
          <p:cNvSpPr txBox="1"/>
          <p:nvPr/>
        </p:nvSpPr>
        <p:spPr>
          <a:xfrm>
            <a:off x="9276785" y="6507220"/>
            <a:ext cx="2915216" cy="276999"/>
          </a:xfrm>
          <a:prstGeom prst="rect">
            <a:avLst/>
          </a:prstGeom>
          <a:noFill/>
        </p:spPr>
        <p:txBody>
          <a:bodyPr wrap="square" rtlCol="0">
            <a:spAutoFit/>
          </a:bodyPr>
          <a:lstStyle/>
          <a:p>
            <a:pPr algn="r"/>
            <a:r>
              <a:rPr lang="mn-MN" sz="1200" dirty="0">
                <a:latin typeface="Montserrat" panose="00000500000000000000" pitchFamily="2" charset="0"/>
                <a:ea typeface="Roboto" panose="02000000000000000000" pitchFamily="2" charset="0"/>
                <a:cs typeface="Roboto" panose="02000000000000000000" pitchFamily="2" charset="0"/>
              </a:rPr>
              <a:t>Эх сурвалж</a:t>
            </a:r>
            <a:r>
              <a:rPr lang="en-US" sz="1200" dirty="0">
                <a:latin typeface="Montserrat" panose="00000500000000000000" pitchFamily="2" charset="0"/>
                <a:ea typeface="Roboto" panose="02000000000000000000" pitchFamily="2" charset="0"/>
                <a:cs typeface="Roboto" panose="02000000000000000000" pitchFamily="2" charset="0"/>
              </a:rPr>
              <a:t>:www.upu.int</a:t>
            </a:r>
          </a:p>
        </p:txBody>
      </p:sp>
      <p:sp>
        <p:nvSpPr>
          <p:cNvPr id="4" name="TextBox 3">
            <a:extLst>
              <a:ext uri="{FF2B5EF4-FFF2-40B4-BE49-F238E27FC236}">
                <a16:creationId xmlns:a16="http://schemas.microsoft.com/office/drawing/2014/main" id="{FA68241E-1535-6778-C780-F3711F108F42}"/>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ДШХ-ны бодлого, зорилт</a:t>
            </a:r>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986255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5E9093-91D0-0D71-E195-2FA685F2F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pic>
        <p:nvPicPr>
          <p:cNvPr id="3" name="Picture 2">
            <a:extLst>
              <a:ext uri="{FF2B5EF4-FFF2-40B4-BE49-F238E27FC236}">
                <a16:creationId xmlns:a16="http://schemas.microsoft.com/office/drawing/2014/main" id="{55B7A34B-9230-4BA6-B645-F92BB4F70D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35" y="1827136"/>
            <a:ext cx="3696137" cy="3473733"/>
          </a:xfrm>
          <a:prstGeom prst="rect">
            <a:avLst/>
          </a:prstGeom>
        </p:spPr>
      </p:pic>
      <p:pic>
        <p:nvPicPr>
          <p:cNvPr id="22" name="Picture 21">
            <a:extLst>
              <a:ext uri="{FF2B5EF4-FFF2-40B4-BE49-F238E27FC236}">
                <a16:creationId xmlns:a16="http://schemas.microsoft.com/office/drawing/2014/main" id="{C44E8FC0-ED06-4EBE-B369-4CEB1479EA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6941" y="1827135"/>
            <a:ext cx="3547868" cy="3473733"/>
          </a:xfrm>
          <a:prstGeom prst="rect">
            <a:avLst/>
          </a:prstGeom>
        </p:spPr>
      </p:pic>
      <p:sp>
        <p:nvSpPr>
          <p:cNvPr id="23" name="TextBox 22">
            <a:extLst>
              <a:ext uri="{FF2B5EF4-FFF2-40B4-BE49-F238E27FC236}">
                <a16:creationId xmlns:a16="http://schemas.microsoft.com/office/drawing/2014/main" id="{A4419EDC-0131-4859-8D2F-C75F5D5C1CDC}"/>
              </a:ext>
            </a:extLst>
          </p:cNvPr>
          <p:cNvSpPr txBox="1"/>
          <p:nvPr/>
        </p:nvSpPr>
        <p:spPr>
          <a:xfrm>
            <a:off x="1045517" y="1670478"/>
            <a:ext cx="2499551" cy="338554"/>
          </a:xfrm>
          <a:prstGeom prst="rect">
            <a:avLst/>
          </a:prstGeom>
          <a:noFill/>
        </p:spPr>
        <p:txBody>
          <a:bodyPr wrap="square" rtlCol="0">
            <a:spAutoFit/>
          </a:bodyPr>
          <a:lstStyle/>
          <a:p>
            <a:r>
              <a:rPr lang="mn-MN" sz="1600" dirty="0">
                <a:latin typeface="Montserrat" panose="00000500000000000000" pitchFamily="2" charset="0"/>
                <a:cs typeface="Arial" panose="020B0604020202020204" pitchFamily="34" charset="0"/>
              </a:rPr>
              <a:t>Уламжлалт</a:t>
            </a:r>
            <a:r>
              <a:rPr lang="en-US" sz="1600" dirty="0">
                <a:latin typeface="Montserrat" panose="00000500000000000000" pitchFamily="2" charset="0"/>
                <a:cs typeface="Arial" panose="020B0604020202020204" pitchFamily="34" charset="0"/>
              </a:rPr>
              <a:t> </a:t>
            </a:r>
            <a:r>
              <a:rPr lang="mn-MN" sz="1600" dirty="0">
                <a:latin typeface="Montserrat" panose="00000500000000000000" pitchFamily="2" charset="0"/>
                <a:cs typeface="Arial" panose="020B0604020202020204" pitchFamily="34" charset="0"/>
              </a:rPr>
              <a:t>бүтэц</a:t>
            </a:r>
            <a:endParaRPr lang="en-US" sz="1600" dirty="0">
              <a:latin typeface="Montserrat" panose="00000500000000000000" pitchFamily="2" charset="0"/>
              <a:cs typeface="Arial" panose="020B0604020202020204" pitchFamily="34" charset="0"/>
            </a:endParaRPr>
          </a:p>
        </p:txBody>
      </p:sp>
      <p:sp>
        <p:nvSpPr>
          <p:cNvPr id="24" name="TextBox 23">
            <a:extLst>
              <a:ext uri="{FF2B5EF4-FFF2-40B4-BE49-F238E27FC236}">
                <a16:creationId xmlns:a16="http://schemas.microsoft.com/office/drawing/2014/main" id="{91688D09-957E-478D-8E59-37E0BABFA67A}"/>
              </a:ext>
            </a:extLst>
          </p:cNvPr>
          <p:cNvSpPr txBox="1"/>
          <p:nvPr/>
        </p:nvSpPr>
        <p:spPr>
          <a:xfrm>
            <a:off x="4244685" y="1670478"/>
            <a:ext cx="2860124" cy="338554"/>
          </a:xfrm>
          <a:prstGeom prst="rect">
            <a:avLst/>
          </a:prstGeom>
          <a:noFill/>
        </p:spPr>
        <p:txBody>
          <a:bodyPr wrap="square" rtlCol="0">
            <a:spAutoFit/>
          </a:bodyPr>
          <a:lstStyle/>
          <a:p>
            <a:r>
              <a:rPr lang="mn-MN" sz="1600" dirty="0">
                <a:latin typeface="Montserrat" panose="00000500000000000000" pitchFamily="2" charset="0"/>
                <a:cs typeface="Arial" panose="020B0604020202020204" pitchFamily="34" charset="0"/>
              </a:rPr>
              <a:t>Шинэчлэгдсэн</a:t>
            </a:r>
            <a:r>
              <a:rPr lang="en-US" sz="1600" dirty="0">
                <a:latin typeface="Montserrat" panose="00000500000000000000" pitchFamily="2" charset="0"/>
                <a:cs typeface="Arial" panose="020B0604020202020204" pitchFamily="34" charset="0"/>
              </a:rPr>
              <a:t> </a:t>
            </a:r>
            <a:r>
              <a:rPr lang="mn-MN" sz="1600" dirty="0">
                <a:latin typeface="Montserrat" panose="00000500000000000000" pitchFamily="2" charset="0"/>
                <a:cs typeface="Arial" panose="020B0604020202020204" pitchFamily="34" charset="0"/>
              </a:rPr>
              <a:t>бүтэц</a:t>
            </a:r>
            <a:endParaRPr lang="en-US" sz="1600" dirty="0">
              <a:latin typeface="Montserrat" panose="00000500000000000000" pitchFamily="2" charset="0"/>
              <a:cs typeface="Arial" panose="020B0604020202020204" pitchFamily="34" charset="0"/>
            </a:endParaRPr>
          </a:p>
        </p:txBody>
      </p:sp>
      <p:sp>
        <p:nvSpPr>
          <p:cNvPr id="26" name="Oval 25">
            <a:extLst>
              <a:ext uri="{FF2B5EF4-FFF2-40B4-BE49-F238E27FC236}">
                <a16:creationId xmlns:a16="http://schemas.microsoft.com/office/drawing/2014/main" id="{60764969-434B-4AE9-A35C-2600D41A1C19}"/>
              </a:ext>
            </a:extLst>
          </p:cNvPr>
          <p:cNvSpPr/>
          <p:nvPr/>
        </p:nvSpPr>
        <p:spPr bwMode="auto">
          <a:xfrm>
            <a:off x="1045791" y="2557531"/>
            <a:ext cx="975108" cy="1016831"/>
          </a:xfrm>
          <a:prstGeom prst="ellipse">
            <a:avLst/>
          </a:prstGeom>
          <a:solidFill>
            <a:srgbClr val="BCB1EA"/>
          </a:solidFill>
          <a:ln>
            <a:no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mn-MN" sz="11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rPr>
              <a:t>Жижиглэнгийн</a:t>
            </a:r>
          </a:p>
          <a:p>
            <a:pPr marL="0" marR="0" indent="0" algn="ctr" defTabSz="914400" rtl="0" eaLnBrk="1" fontAlgn="base" latinLnBrk="0" hangingPunct="1">
              <a:lnSpc>
                <a:spcPct val="100000"/>
              </a:lnSpc>
              <a:spcBef>
                <a:spcPct val="0"/>
              </a:spcBef>
              <a:spcAft>
                <a:spcPct val="0"/>
              </a:spcAft>
              <a:buClrTx/>
              <a:buSzTx/>
              <a:buFontTx/>
              <a:buNone/>
              <a:tabLst/>
            </a:pPr>
            <a:r>
              <a:rPr kumimoji="0" lang="mn-MN" sz="12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rPr>
              <a:t> </a:t>
            </a:r>
            <a:r>
              <a:rPr kumimoji="0" lang="mn-MN" sz="11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rPr>
              <a:t>үйлчилгээ</a:t>
            </a:r>
            <a:endParaRPr kumimoji="0" lang="en-US" sz="11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endParaRPr>
          </a:p>
        </p:txBody>
      </p:sp>
      <p:sp>
        <p:nvSpPr>
          <p:cNvPr id="27" name="Oval 26">
            <a:extLst>
              <a:ext uri="{FF2B5EF4-FFF2-40B4-BE49-F238E27FC236}">
                <a16:creationId xmlns:a16="http://schemas.microsoft.com/office/drawing/2014/main" id="{18EC6397-AFA9-466B-AE3C-4F807EB54827}"/>
              </a:ext>
            </a:extLst>
          </p:cNvPr>
          <p:cNvSpPr/>
          <p:nvPr/>
        </p:nvSpPr>
        <p:spPr bwMode="auto">
          <a:xfrm>
            <a:off x="2447087" y="2538601"/>
            <a:ext cx="812772" cy="1016830"/>
          </a:xfrm>
          <a:prstGeom prst="ellipse">
            <a:avLst/>
          </a:prstGeom>
          <a:solidFill>
            <a:srgbClr val="FFEDB6"/>
          </a:solidFill>
          <a:ln>
            <a:no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mn-MN" sz="16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rPr>
              <a:t>Логистик</a:t>
            </a:r>
            <a:endParaRPr kumimoji="0" lang="en-US" sz="16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endParaRPr>
          </a:p>
        </p:txBody>
      </p:sp>
      <p:sp>
        <p:nvSpPr>
          <p:cNvPr id="28" name="Oval 27">
            <a:extLst>
              <a:ext uri="{FF2B5EF4-FFF2-40B4-BE49-F238E27FC236}">
                <a16:creationId xmlns:a16="http://schemas.microsoft.com/office/drawing/2014/main" id="{777150BB-EB38-4C2F-B8C3-8F01532BB771}"/>
              </a:ext>
            </a:extLst>
          </p:cNvPr>
          <p:cNvSpPr/>
          <p:nvPr/>
        </p:nvSpPr>
        <p:spPr bwMode="auto">
          <a:xfrm>
            <a:off x="1586476" y="3742972"/>
            <a:ext cx="975108" cy="904889"/>
          </a:xfrm>
          <a:prstGeom prst="ellipse">
            <a:avLst/>
          </a:prstGeom>
          <a:solidFill>
            <a:srgbClr val="4FFCF8"/>
          </a:solidFill>
          <a:ln>
            <a:no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mn-MN" sz="1600" dirty="0">
                <a:latin typeface="Montserrat" panose="00000500000000000000" pitchFamily="2" charset="0"/>
                <a:cs typeface="Times New Roman" panose="02020603050405020304" pitchFamily="18" charset="0"/>
              </a:rPr>
              <a:t>Х</a:t>
            </a:r>
            <a:r>
              <a:rPr kumimoji="0" lang="mn-MN" sz="16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rPr>
              <a:t>үргэлт</a:t>
            </a:r>
            <a:endParaRPr kumimoji="0" lang="en-US" sz="16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endParaRPr>
          </a:p>
        </p:txBody>
      </p:sp>
      <p:sp>
        <p:nvSpPr>
          <p:cNvPr id="32" name="Oval 31">
            <a:extLst>
              <a:ext uri="{FF2B5EF4-FFF2-40B4-BE49-F238E27FC236}">
                <a16:creationId xmlns:a16="http://schemas.microsoft.com/office/drawing/2014/main" id="{E25937D4-5A16-4AD5-B94E-24945456848B}"/>
              </a:ext>
            </a:extLst>
          </p:cNvPr>
          <p:cNvSpPr/>
          <p:nvPr/>
        </p:nvSpPr>
        <p:spPr bwMode="auto">
          <a:xfrm>
            <a:off x="4220948" y="2884803"/>
            <a:ext cx="891458" cy="966208"/>
          </a:xfrm>
          <a:prstGeom prst="ellipse">
            <a:avLst/>
          </a:prstGeom>
          <a:solidFill>
            <a:srgbClr val="BCB1EA"/>
          </a:solidFill>
          <a:ln>
            <a:noFill/>
          </a:ln>
          <a:effectLst/>
        </p:spPr>
        <p:txBody>
          <a:bodyPr vert="horz" wrap="none" lIns="91440" tIns="45720" rIns="91440" bIns="45720" numCol="1" rtlCol="0" anchor="ctr" anchorCtr="0" compatLnSpc="1">
            <a:prstTxWarp prst="textNoShape">
              <a:avLst/>
            </a:prstTxWarp>
          </a:bodyPr>
          <a:lstStyle/>
          <a:p>
            <a:endParaRPr lang="mn-MN" sz="1100" dirty="0">
              <a:latin typeface="Montserrat" panose="00000500000000000000" pitchFamily="2" charset="0"/>
              <a:cs typeface="Times New Roman" panose="02020603050405020304" pitchFamily="18" charset="0"/>
            </a:endParaRPr>
          </a:p>
          <a:p>
            <a:endParaRPr lang="en-US" sz="1100" dirty="0">
              <a:latin typeface="Montserrat" panose="00000500000000000000" pitchFamily="2" charset="0"/>
              <a:cs typeface="Times New Roman" panose="02020603050405020304" pitchFamily="18" charset="0"/>
            </a:endParaRPr>
          </a:p>
          <a:p>
            <a:r>
              <a:rPr lang="mn-MN" sz="1100" dirty="0">
                <a:latin typeface="Montserrat" panose="00000500000000000000" pitchFamily="2" charset="0"/>
                <a:cs typeface="Times New Roman" panose="02020603050405020304" pitchFamily="18" charset="0"/>
              </a:rPr>
              <a:t>Жижиглэнгийн</a:t>
            </a:r>
          </a:p>
          <a:p>
            <a:r>
              <a:rPr lang="mn-MN" sz="1100" dirty="0">
                <a:latin typeface="Montserrat" panose="00000500000000000000" pitchFamily="2" charset="0"/>
                <a:cs typeface="Times New Roman" panose="02020603050405020304" pitchFamily="18" charset="0"/>
              </a:rPr>
              <a:t> үйлчилгээ</a:t>
            </a:r>
            <a:endParaRPr lang="en-US" sz="1100" dirty="0">
              <a:latin typeface="Montserrat" panose="00000500000000000000" pitchFamily="2" charset="0"/>
              <a:cs typeface="Times New Roman" panose="02020603050405020304" pitchFamily="18" charset="0"/>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ontserrat" panose="00000500000000000000" pitchFamily="2" charset="0"/>
              <a:cs typeface="Times New Roman" panose="02020603050405020304" pitchFamily="18" charset="0"/>
            </a:endParaRPr>
          </a:p>
        </p:txBody>
      </p:sp>
      <p:sp>
        <p:nvSpPr>
          <p:cNvPr id="33" name="Oval 32">
            <a:extLst>
              <a:ext uri="{FF2B5EF4-FFF2-40B4-BE49-F238E27FC236}">
                <a16:creationId xmlns:a16="http://schemas.microsoft.com/office/drawing/2014/main" id="{F98E8ECF-0205-45CA-BFAA-53B881A1FD06}"/>
              </a:ext>
            </a:extLst>
          </p:cNvPr>
          <p:cNvSpPr/>
          <p:nvPr/>
        </p:nvSpPr>
        <p:spPr bwMode="auto">
          <a:xfrm>
            <a:off x="4955620" y="3859305"/>
            <a:ext cx="975108" cy="904889"/>
          </a:xfrm>
          <a:prstGeom prst="ellipse">
            <a:avLst/>
          </a:prstGeom>
          <a:solidFill>
            <a:srgbClr val="4FFCF8"/>
          </a:solidFill>
          <a:ln>
            <a:noFill/>
          </a:ln>
          <a:effectLst/>
        </p:spPr>
        <p:txBody>
          <a:bodyPr vert="horz" wrap="none" lIns="91440" tIns="45720" rIns="91440" bIns="45720" numCol="1" rtlCol="0" anchor="ctr" anchorCtr="0" compatLnSpc="1">
            <a:prstTxWarp prst="textNoShape">
              <a:avLst/>
            </a:prstTxWarp>
          </a:bodyPr>
          <a:lstStyle/>
          <a:p>
            <a:r>
              <a:rPr lang="mn-MN" sz="1400" dirty="0">
                <a:latin typeface="Montserrat" panose="00000500000000000000" pitchFamily="2" charset="0"/>
                <a:cs typeface="Times New Roman" panose="02020603050405020304" pitchFamily="18" charset="0"/>
              </a:rPr>
              <a:t>Хүргэлт</a:t>
            </a:r>
            <a:endParaRPr lang="en-US" sz="1400" dirty="0">
              <a:latin typeface="Montserrat" panose="00000500000000000000" pitchFamily="2" charset="0"/>
              <a:cs typeface="Times New Roman" panose="02020603050405020304" pitchFamily="18" charset="0"/>
            </a:endParaRPr>
          </a:p>
        </p:txBody>
      </p:sp>
      <p:sp>
        <p:nvSpPr>
          <p:cNvPr id="34" name="Oval 33">
            <a:extLst>
              <a:ext uri="{FF2B5EF4-FFF2-40B4-BE49-F238E27FC236}">
                <a16:creationId xmlns:a16="http://schemas.microsoft.com/office/drawing/2014/main" id="{CC54500F-CE8C-42DD-99F6-89C9D54EE962}"/>
              </a:ext>
            </a:extLst>
          </p:cNvPr>
          <p:cNvSpPr/>
          <p:nvPr/>
        </p:nvSpPr>
        <p:spPr bwMode="auto">
          <a:xfrm>
            <a:off x="5006901" y="2208493"/>
            <a:ext cx="960351" cy="771568"/>
          </a:xfrm>
          <a:prstGeom prst="ellipse">
            <a:avLst/>
          </a:prstGeom>
          <a:solidFill>
            <a:srgbClr val="FFEDB6"/>
          </a:solidFill>
          <a:ln>
            <a:noFill/>
          </a:ln>
          <a:effectLst/>
        </p:spPr>
        <p:txBody>
          <a:bodyPr vert="horz" wrap="none" lIns="91440" tIns="45720" rIns="91440" bIns="45720" numCol="1" rtlCol="0" anchor="ctr" anchorCtr="0" compatLnSpc="1">
            <a:prstTxWarp prst="textNoShape">
              <a:avLst/>
            </a:prstTxWarp>
          </a:bodyPr>
          <a:lstStyle/>
          <a:p>
            <a:r>
              <a:rPr lang="mn-MN" sz="1400" dirty="0">
                <a:latin typeface="Montserrat" panose="00000500000000000000" pitchFamily="2" charset="0"/>
                <a:cs typeface="Times New Roman" panose="02020603050405020304" pitchFamily="18" charset="0"/>
              </a:rPr>
              <a:t>Логистик</a:t>
            </a:r>
            <a:endParaRPr lang="en-US" sz="1400" dirty="0">
              <a:latin typeface="Montserrat" panose="00000500000000000000" pitchFamily="2" charset="0"/>
              <a:cs typeface="Times New Roman" panose="02020603050405020304" pitchFamily="18" charset="0"/>
            </a:endParaRPr>
          </a:p>
        </p:txBody>
      </p:sp>
      <p:sp>
        <p:nvSpPr>
          <p:cNvPr id="35" name="Oval 34">
            <a:extLst>
              <a:ext uri="{FF2B5EF4-FFF2-40B4-BE49-F238E27FC236}">
                <a16:creationId xmlns:a16="http://schemas.microsoft.com/office/drawing/2014/main" id="{7B85406D-7A4B-4A70-A9BB-9E583D0264D6}"/>
              </a:ext>
            </a:extLst>
          </p:cNvPr>
          <p:cNvSpPr/>
          <p:nvPr/>
        </p:nvSpPr>
        <p:spPr bwMode="auto">
          <a:xfrm>
            <a:off x="5875228" y="2894421"/>
            <a:ext cx="891458" cy="904889"/>
          </a:xfrm>
          <a:prstGeom prst="ellipse">
            <a:avLst/>
          </a:prstGeom>
          <a:solidFill>
            <a:srgbClr val="D3D24E"/>
          </a:solidFill>
          <a:ln>
            <a:no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mn-MN" sz="1400" dirty="0">
                <a:latin typeface="Montserrat" panose="00000500000000000000" pitchFamily="2" charset="0"/>
                <a:cs typeface="Times New Roman" panose="02020603050405020304" pitchFamily="18" charset="0"/>
              </a:rPr>
              <a:t>Цахим </a:t>
            </a:r>
          </a:p>
        </p:txBody>
      </p:sp>
      <p:sp>
        <p:nvSpPr>
          <p:cNvPr id="5" name="TextBox 4">
            <a:extLst>
              <a:ext uri="{FF2B5EF4-FFF2-40B4-BE49-F238E27FC236}">
                <a16:creationId xmlns:a16="http://schemas.microsoft.com/office/drawing/2014/main" id="{F7D2744E-6C15-C350-8449-421AC4143D3E}"/>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 дахь цахим шилжилт</a:t>
            </a:r>
            <a:endParaRPr lang="en-US" dirty="0">
              <a:solidFill>
                <a:schemeClr val="bg1"/>
              </a:solidFill>
              <a:latin typeface="Montserrat" panose="00000500000000000000" pitchFamily="2" charset="0"/>
            </a:endParaRPr>
          </a:p>
        </p:txBody>
      </p:sp>
      <p:pic>
        <p:nvPicPr>
          <p:cNvPr id="11" name="Content Placeholder 4">
            <a:extLst>
              <a:ext uri="{FF2B5EF4-FFF2-40B4-BE49-F238E27FC236}">
                <a16:creationId xmlns:a16="http://schemas.microsoft.com/office/drawing/2014/main" id="{561626FF-9C1C-26DE-37F9-3427E1F6B426}"/>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7054430" y="1313057"/>
            <a:ext cx="5037435" cy="5240147"/>
          </a:xfrm>
        </p:spPr>
      </p:pic>
      <p:sp>
        <p:nvSpPr>
          <p:cNvPr id="12" name="TextBox 11">
            <a:extLst>
              <a:ext uri="{FF2B5EF4-FFF2-40B4-BE49-F238E27FC236}">
                <a16:creationId xmlns:a16="http://schemas.microsoft.com/office/drawing/2014/main" id="{DD5E1714-4B20-AB73-FE05-D61E59B4DE99}"/>
              </a:ext>
            </a:extLst>
          </p:cNvPr>
          <p:cNvSpPr txBox="1"/>
          <p:nvPr/>
        </p:nvSpPr>
        <p:spPr>
          <a:xfrm>
            <a:off x="7148917" y="1221159"/>
            <a:ext cx="4188868"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Шуудангийн хяналтын систем</a:t>
            </a:r>
            <a:endParaRPr lang="en-US" sz="1200" dirty="0">
              <a:latin typeface="Montserrat" panose="000005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4FB0A0ED-F12B-D6B1-5A60-FC59ADED8508}"/>
              </a:ext>
            </a:extLst>
          </p:cNvPr>
          <p:cNvSpPr txBox="1"/>
          <p:nvPr/>
        </p:nvSpPr>
        <p:spPr>
          <a:xfrm>
            <a:off x="7148917" y="1708869"/>
            <a:ext cx="5245034"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Нээлттэй тарифын систем</a:t>
            </a:r>
            <a:endParaRPr lang="en-US" sz="1200" dirty="0">
              <a:latin typeface="Montserrat" panose="00000500000000000000" pitchFamily="2" charset="0"/>
              <a:cs typeface="Arial" panose="020B0604020202020204" pitchFamily="34" charset="0"/>
            </a:endParaRPr>
          </a:p>
        </p:txBody>
      </p:sp>
      <p:sp>
        <p:nvSpPr>
          <p:cNvPr id="14" name="TextBox 13">
            <a:extLst>
              <a:ext uri="{FF2B5EF4-FFF2-40B4-BE49-F238E27FC236}">
                <a16:creationId xmlns:a16="http://schemas.microsoft.com/office/drawing/2014/main" id="{81D992D4-76EC-0E9B-B3D4-0BEF140D11BD}"/>
              </a:ext>
            </a:extLst>
          </p:cNvPr>
          <p:cNvSpPr txBox="1"/>
          <p:nvPr/>
        </p:nvSpPr>
        <p:spPr>
          <a:xfrm>
            <a:off x="7208012" y="2281910"/>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Чатбот</a:t>
            </a:r>
            <a:endParaRPr lang="en-US" sz="1200" dirty="0">
              <a:latin typeface="Montserrat" panose="00000500000000000000" pitchFamily="2" charset="0"/>
              <a:cs typeface="Arial" panose="020B0604020202020204" pitchFamily="34" charset="0"/>
            </a:endParaRPr>
          </a:p>
        </p:txBody>
      </p:sp>
      <p:sp>
        <p:nvSpPr>
          <p:cNvPr id="16" name="TextBox 15">
            <a:extLst>
              <a:ext uri="{FF2B5EF4-FFF2-40B4-BE49-F238E27FC236}">
                <a16:creationId xmlns:a16="http://schemas.microsoft.com/office/drawing/2014/main" id="{206DA213-18A6-C925-46A0-6C8D2B8CECCB}"/>
              </a:ext>
            </a:extLst>
          </p:cNvPr>
          <p:cNvSpPr txBox="1"/>
          <p:nvPr/>
        </p:nvSpPr>
        <p:spPr>
          <a:xfrm>
            <a:off x="7148918" y="2781137"/>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Цахим хайлт </a:t>
            </a:r>
            <a:r>
              <a:rPr lang="en-US" sz="1200" dirty="0">
                <a:latin typeface="Montserrat" panose="00000500000000000000" pitchFamily="2" charset="0"/>
                <a:cs typeface="Arial" panose="020B0604020202020204" pitchFamily="34" charset="0"/>
              </a:rPr>
              <a:t>(</a:t>
            </a:r>
            <a:r>
              <a:rPr lang="mn-MN" sz="1200" dirty="0">
                <a:latin typeface="Montserrat" panose="00000500000000000000" pitchFamily="2" charset="0"/>
                <a:cs typeface="Arial" panose="020B0604020202020204" pitchFamily="34" charset="0"/>
              </a:rPr>
              <a:t>хаяг, салбар, зипкод</a:t>
            </a:r>
            <a:r>
              <a:rPr lang="en-US" sz="1200" dirty="0">
                <a:latin typeface="Montserrat" panose="00000500000000000000" pitchFamily="2" charset="0"/>
                <a:cs typeface="Arial" panose="020B0604020202020204" pitchFamily="34" charset="0"/>
              </a:rPr>
              <a:t>)</a:t>
            </a:r>
          </a:p>
        </p:txBody>
      </p:sp>
      <p:sp>
        <p:nvSpPr>
          <p:cNvPr id="17" name="TextBox 16">
            <a:extLst>
              <a:ext uri="{FF2B5EF4-FFF2-40B4-BE49-F238E27FC236}">
                <a16:creationId xmlns:a16="http://schemas.microsoft.com/office/drawing/2014/main" id="{06B4540F-BE54-EB4A-B60A-C36B0E571BAF}"/>
              </a:ext>
            </a:extLst>
          </p:cNvPr>
          <p:cNvSpPr txBox="1"/>
          <p:nvPr/>
        </p:nvSpPr>
        <p:spPr>
          <a:xfrm>
            <a:off x="7158062" y="3277995"/>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Цахим мэдэгдэл</a:t>
            </a:r>
            <a:endParaRPr lang="en-US" sz="1200" dirty="0">
              <a:latin typeface="Montserrat" panose="00000500000000000000" pitchFamily="2" charset="0"/>
              <a:cs typeface="Arial" panose="020B0604020202020204" pitchFamily="34" charset="0"/>
            </a:endParaRPr>
          </a:p>
        </p:txBody>
      </p:sp>
      <p:sp>
        <p:nvSpPr>
          <p:cNvPr id="18" name="TextBox 17">
            <a:extLst>
              <a:ext uri="{FF2B5EF4-FFF2-40B4-BE49-F238E27FC236}">
                <a16:creationId xmlns:a16="http://schemas.microsoft.com/office/drawing/2014/main" id="{105B2B25-590B-EEE6-4CC5-0EE9CAAABD11}"/>
              </a:ext>
            </a:extLst>
          </p:cNvPr>
          <p:cNvSpPr txBox="1"/>
          <p:nvPr/>
        </p:nvSpPr>
        <p:spPr>
          <a:xfrm>
            <a:off x="7148917" y="3782779"/>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Шуудангийн үйлчилгээ цахим худалдаа</a:t>
            </a:r>
            <a:endParaRPr lang="en-US" sz="1200" dirty="0">
              <a:latin typeface="Montserrat" panose="00000500000000000000" pitchFamily="2" charset="0"/>
              <a:cs typeface="Arial" panose="020B0604020202020204" pitchFamily="34" charset="0"/>
            </a:endParaRPr>
          </a:p>
        </p:txBody>
      </p:sp>
      <p:sp>
        <p:nvSpPr>
          <p:cNvPr id="19" name="TextBox 18">
            <a:extLst>
              <a:ext uri="{FF2B5EF4-FFF2-40B4-BE49-F238E27FC236}">
                <a16:creationId xmlns:a16="http://schemas.microsoft.com/office/drawing/2014/main" id="{76B83BAA-4C12-E3EB-7F8F-0988A0151ABC}"/>
              </a:ext>
            </a:extLst>
          </p:cNvPr>
          <p:cNvSpPr txBox="1"/>
          <p:nvPr/>
        </p:nvSpPr>
        <p:spPr>
          <a:xfrm>
            <a:off x="7158062" y="4327799"/>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Хүлээн авах үйлчилгээ</a:t>
            </a:r>
            <a:endParaRPr lang="en-US" sz="1200" dirty="0">
              <a:latin typeface="Montserrat" panose="00000500000000000000" pitchFamily="2" charset="0"/>
              <a:cs typeface="Arial" panose="020B0604020202020204" pitchFamily="34" charset="0"/>
            </a:endParaRPr>
          </a:p>
        </p:txBody>
      </p:sp>
      <p:sp>
        <p:nvSpPr>
          <p:cNvPr id="29" name="TextBox 28">
            <a:extLst>
              <a:ext uri="{FF2B5EF4-FFF2-40B4-BE49-F238E27FC236}">
                <a16:creationId xmlns:a16="http://schemas.microsoft.com/office/drawing/2014/main" id="{6C38E444-3BC3-3FF7-CCE2-E0C39BEA337F}"/>
              </a:ext>
            </a:extLst>
          </p:cNvPr>
          <p:cNvSpPr txBox="1"/>
          <p:nvPr/>
        </p:nvSpPr>
        <p:spPr>
          <a:xfrm>
            <a:off x="7148917" y="4872819"/>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Шуудангийн салбаруудын интернетийн</a:t>
            </a:r>
            <a:r>
              <a:rPr lang="en-US" sz="1200" dirty="0">
                <a:latin typeface="Montserrat" panose="00000500000000000000" pitchFamily="2" charset="0"/>
                <a:cs typeface="Arial" panose="020B0604020202020204" pitchFamily="34" charset="0"/>
              </a:rPr>
              <a:t> </a:t>
            </a:r>
            <a:r>
              <a:rPr lang="mn-MN" sz="1200" dirty="0">
                <a:latin typeface="Montserrat" panose="00000500000000000000" pitchFamily="2" charset="0"/>
                <a:cs typeface="Arial" panose="020B0604020202020204" pitchFamily="34" charset="0"/>
              </a:rPr>
              <a:t>үйлчилгээ</a:t>
            </a:r>
            <a:endParaRPr lang="en-US" sz="1200" dirty="0">
              <a:latin typeface="Montserrat" panose="00000500000000000000" pitchFamily="2" charset="0"/>
              <a:cs typeface="Arial" panose="020B0604020202020204" pitchFamily="34" charset="0"/>
            </a:endParaRPr>
          </a:p>
        </p:txBody>
      </p:sp>
      <p:sp>
        <p:nvSpPr>
          <p:cNvPr id="30" name="TextBox 29">
            <a:extLst>
              <a:ext uri="{FF2B5EF4-FFF2-40B4-BE49-F238E27FC236}">
                <a16:creationId xmlns:a16="http://schemas.microsoft.com/office/drawing/2014/main" id="{6073A733-CE34-F046-7BAA-D35275A9B15A}"/>
              </a:ext>
            </a:extLst>
          </p:cNvPr>
          <p:cNvSpPr txBox="1"/>
          <p:nvPr/>
        </p:nvSpPr>
        <p:spPr>
          <a:xfrm>
            <a:off x="7158062" y="5382212"/>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Мөнгөн гуйвуулгын үйлчилгээ</a:t>
            </a:r>
            <a:endParaRPr lang="en-US" sz="1200" dirty="0">
              <a:latin typeface="Montserrat" panose="00000500000000000000" pitchFamily="2" charset="0"/>
              <a:cs typeface="Arial" panose="020B0604020202020204" pitchFamily="34" charset="0"/>
            </a:endParaRPr>
          </a:p>
        </p:txBody>
      </p:sp>
      <p:sp>
        <p:nvSpPr>
          <p:cNvPr id="31" name="TextBox 30">
            <a:extLst>
              <a:ext uri="{FF2B5EF4-FFF2-40B4-BE49-F238E27FC236}">
                <a16:creationId xmlns:a16="http://schemas.microsoft.com/office/drawing/2014/main" id="{4A5D229E-45FE-7605-96E6-ADBF7DC60E95}"/>
              </a:ext>
            </a:extLst>
          </p:cNvPr>
          <p:cNvSpPr txBox="1"/>
          <p:nvPr/>
        </p:nvSpPr>
        <p:spPr>
          <a:xfrm>
            <a:off x="7158062" y="5962859"/>
            <a:ext cx="5671082" cy="276999"/>
          </a:xfrm>
          <a:prstGeom prst="rect">
            <a:avLst/>
          </a:prstGeom>
          <a:noFill/>
        </p:spPr>
        <p:txBody>
          <a:bodyPr wrap="square" rtlCol="0">
            <a:spAutoFit/>
          </a:bodyPr>
          <a:lstStyle/>
          <a:p>
            <a:r>
              <a:rPr lang="mn-MN" sz="1200" dirty="0">
                <a:latin typeface="Montserrat" panose="00000500000000000000" pitchFamily="2" charset="0"/>
                <a:cs typeface="Arial" panose="020B0604020202020204" pitchFamily="34" charset="0"/>
              </a:rPr>
              <a:t>Цахим худалдааны платформ</a:t>
            </a:r>
            <a:endParaRPr lang="en-US" sz="1200" dirty="0">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99160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F4639-2B46-EAD5-C095-89AC54056BB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A7F3AD-6F75-14E8-EDFF-DB4C17398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3" name="Freeform: Shape 2">
            <a:extLst>
              <a:ext uri="{FF2B5EF4-FFF2-40B4-BE49-F238E27FC236}">
                <a16:creationId xmlns:a16="http://schemas.microsoft.com/office/drawing/2014/main" id="{8D9F5521-7A87-94B1-B6E8-57BE554B6452}"/>
              </a:ext>
            </a:extLst>
          </p:cNvPr>
          <p:cNvSpPr/>
          <p:nvPr/>
        </p:nvSpPr>
        <p:spPr>
          <a:xfrm>
            <a:off x="0" y="1668043"/>
            <a:ext cx="12192000" cy="5198423"/>
          </a:xfrm>
          <a:custGeom>
            <a:avLst/>
            <a:gdLst>
              <a:gd name="connsiteX0" fmla="*/ 0 w 12192000"/>
              <a:gd name="connsiteY0" fmla="*/ 0 h 2975633"/>
              <a:gd name="connsiteX1" fmla="*/ 1058670 w 12192000"/>
              <a:gd name="connsiteY1" fmla="*/ 18120 h 2975633"/>
              <a:gd name="connsiteX2" fmla="*/ 5741451 w 12192000"/>
              <a:gd name="connsiteY2" fmla="*/ 293717 h 2975633"/>
              <a:gd name="connsiteX3" fmla="*/ 6094963 w 12192000"/>
              <a:gd name="connsiteY3" fmla="*/ 396111 h 2975633"/>
              <a:gd name="connsiteX4" fmla="*/ 6094963 w 12192000"/>
              <a:gd name="connsiteY4" fmla="*/ 396713 h 2975633"/>
              <a:gd name="connsiteX5" fmla="*/ 6096002 w 12192000"/>
              <a:gd name="connsiteY5" fmla="*/ 396412 h 2975633"/>
              <a:gd name="connsiteX6" fmla="*/ 6097036 w 12192000"/>
              <a:gd name="connsiteY6" fmla="*/ 396712 h 2975633"/>
              <a:gd name="connsiteX7" fmla="*/ 6097036 w 12192000"/>
              <a:gd name="connsiteY7" fmla="*/ 396112 h 2975633"/>
              <a:gd name="connsiteX8" fmla="*/ 6450547 w 12192000"/>
              <a:gd name="connsiteY8" fmla="*/ 293718 h 2975633"/>
              <a:gd name="connsiteX9" fmla="*/ 12192000 w 12192000"/>
              <a:gd name="connsiteY9" fmla="*/ 1 h 2975633"/>
              <a:gd name="connsiteX10" fmla="*/ 12192000 w 12192000"/>
              <a:gd name="connsiteY10" fmla="*/ 2975633 h 2975633"/>
              <a:gd name="connsiteX11" fmla="*/ 0 w 12192000"/>
              <a:gd name="connsiteY11" fmla="*/ 2975633 h 2975633"/>
              <a:gd name="connsiteX12" fmla="*/ 6097036 w 12192000"/>
              <a:gd name="connsiteY12" fmla="*/ 0 h 2975633"/>
              <a:gd name="connsiteX13" fmla="*/ 12192000 w 12192000"/>
              <a:gd name="connsiteY13" fmla="*/ 0 h 2975633"/>
              <a:gd name="connsiteX14" fmla="*/ 12192000 w 12192000"/>
              <a:gd name="connsiteY14" fmla="*/ 1 h 2975633"/>
              <a:gd name="connsiteX15" fmla="*/ 6097036 w 12192000"/>
              <a:gd name="connsiteY15" fmla="*/ 1 h 297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2975633">
                <a:moveTo>
                  <a:pt x="0" y="0"/>
                </a:moveTo>
                <a:lnTo>
                  <a:pt x="1058670" y="18120"/>
                </a:lnTo>
                <a:cubicBezTo>
                  <a:pt x="3406723" y="60209"/>
                  <a:pt x="4908018" y="107358"/>
                  <a:pt x="5741451" y="293717"/>
                </a:cubicBezTo>
                <a:lnTo>
                  <a:pt x="6094963" y="396111"/>
                </a:lnTo>
                <a:lnTo>
                  <a:pt x="6094963" y="396713"/>
                </a:lnTo>
                <a:lnTo>
                  <a:pt x="6096002" y="396412"/>
                </a:lnTo>
                <a:lnTo>
                  <a:pt x="6097036" y="396712"/>
                </a:lnTo>
                <a:lnTo>
                  <a:pt x="6097036" y="396112"/>
                </a:lnTo>
                <a:lnTo>
                  <a:pt x="6450547" y="293718"/>
                </a:lnTo>
                <a:cubicBezTo>
                  <a:pt x="7403043" y="80736"/>
                  <a:pt x="9227847" y="49580"/>
                  <a:pt x="12192000" y="1"/>
                </a:cubicBezTo>
                <a:lnTo>
                  <a:pt x="12192000" y="2975633"/>
                </a:lnTo>
                <a:lnTo>
                  <a:pt x="0" y="2975633"/>
                </a:lnTo>
                <a:close/>
                <a:moveTo>
                  <a:pt x="6097036" y="0"/>
                </a:moveTo>
                <a:lnTo>
                  <a:pt x="12192000" y="0"/>
                </a:lnTo>
                <a:lnTo>
                  <a:pt x="12192000" y="1"/>
                </a:lnTo>
                <a:lnTo>
                  <a:pt x="6097036" y="1"/>
                </a:lnTo>
                <a:close/>
              </a:path>
            </a:pathLst>
          </a:custGeom>
          <a:solidFill>
            <a:srgbClr val="006E9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CAE6A8E8-6B09-CD38-9703-61CA8D7A5497}"/>
              </a:ext>
            </a:extLst>
          </p:cNvPr>
          <p:cNvCxnSpPr>
            <a:cxnSpLocks/>
          </p:cNvCxnSpPr>
          <p:nvPr/>
        </p:nvCxnSpPr>
        <p:spPr>
          <a:xfrm>
            <a:off x="1962565" y="2196189"/>
            <a:ext cx="0" cy="1999113"/>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00BD716-78AF-BAB8-28E7-ED6C4E5AFEAC}"/>
              </a:ext>
            </a:extLst>
          </p:cNvPr>
          <p:cNvCxnSpPr>
            <a:cxnSpLocks/>
          </p:cNvCxnSpPr>
          <p:nvPr/>
        </p:nvCxnSpPr>
        <p:spPr>
          <a:xfrm>
            <a:off x="3995415" y="2303561"/>
            <a:ext cx="0" cy="1891741"/>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E9181D-14CA-4B06-AAFA-BC7C9687676B}"/>
              </a:ext>
            </a:extLst>
          </p:cNvPr>
          <p:cNvCxnSpPr>
            <a:cxnSpLocks/>
          </p:cNvCxnSpPr>
          <p:nvPr/>
        </p:nvCxnSpPr>
        <p:spPr>
          <a:xfrm>
            <a:off x="8061115" y="2303561"/>
            <a:ext cx="23643" cy="1891741"/>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35810F-DC62-B5F6-D33F-213E84C982A3}"/>
              </a:ext>
            </a:extLst>
          </p:cNvPr>
          <p:cNvCxnSpPr>
            <a:cxnSpLocks/>
          </p:cNvCxnSpPr>
          <p:nvPr/>
        </p:nvCxnSpPr>
        <p:spPr>
          <a:xfrm>
            <a:off x="10093963" y="2196189"/>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927EA8C-9D5D-71B9-216E-9F44139706E6}"/>
              </a:ext>
            </a:extLst>
          </p:cNvPr>
          <p:cNvCxnSpPr>
            <a:cxnSpLocks/>
          </p:cNvCxnSpPr>
          <p:nvPr/>
        </p:nvCxnSpPr>
        <p:spPr>
          <a:xfrm>
            <a:off x="6028265" y="2440998"/>
            <a:ext cx="19988" cy="1754304"/>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452DF16-B99C-0838-40BE-71AF04EE7B81}"/>
              </a:ext>
            </a:extLst>
          </p:cNvPr>
          <p:cNvGrpSpPr/>
          <p:nvPr/>
        </p:nvGrpSpPr>
        <p:grpSpPr>
          <a:xfrm>
            <a:off x="2122505" y="2436621"/>
            <a:ext cx="1692000" cy="1320082"/>
            <a:chOff x="191227" y="4561175"/>
            <a:chExt cx="1692000" cy="1320082"/>
          </a:xfrm>
        </p:grpSpPr>
        <p:sp>
          <p:nvSpPr>
            <p:cNvPr id="37" name="Oval 36">
              <a:extLst>
                <a:ext uri="{FF2B5EF4-FFF2-40B4-BE49-F238E27FC236}">
                  <a16:creationId xmlns:a16="http://schemas.microsoft.com/office/drawing/2014/main" id="{3B5FA1AB-3693-8FD8-9F9E-306D2ABA9341}"/>
                </a:ext>
              </a:extLst>
            </p:cNvPr>
            <p:cNvSpPr/>
            <p:nvPr/>
          </p:nvSpPr>
          <p:spPr>
            <a:xfrm>
              <a:off x="772380"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bject 45">
              <a:extLst>
                <a:ext uri="{FF2B5EF4-FFF2-40B4-BE49-F238E27FC236}">
                  <a16:creationId xmlns:a16="http://schemas.microsoft.com/office/drawing/2014/main" id="{F831A025-B5E3-B5B5-2632-E9EF8C99CA0B}"/>
                </a:ext>
              </a:extLst>
            </p:cNvPr>
            <p:cNvSpPr txBox="1"/>
            <p:nvPr/>
          </p:nvSpPr>
          <p:spPr>
            <a:xfrm>
              <a:off x="191227" y="5234926"/>
              <a:ext cx="1692000" cy="646331"/>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“Харилцаа холбооны тухай” хууль /2001 он/</a:t>
              </a:r>
            </a:p>
          </p:txBody>
        </p:sp>
        <p:pic>
          <p:nvPicPr>
            <p:cNvPr id="39" name="Graphic 38">
              <a:extLst>
                <a:ext uri="{FF2B5EF4-FFF2-40B4-BE49-F238E27FC236}">
                  <a16:creationId xmlns:a16="http://schemas.microsoft.com/office/drawing/2014/main" id="{FBD62E1F-B82B-9EA4-661C-418334961AA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5456" y="4664251"/>
              <a:ext cx="323542" cy="323542"/>
            </a:xfrm>
            <a:prstGeom prst="rect">
              <a:avLst/>
            </a:prstGeom>
          </p:spPr>
        </p:pic>
      </p:grpSp>
      <p:grpSp>
        <p:nvGrpSpPr>
          <p:cNvPr id="40" name="Group 39">
            <a:extLst>
              <a:ext uri="{FF2B5EF4-FFF2-40B4-BE49-F238E27FC236}">
                <a16:creationId xmlns:a16="http://schemas.microsoft.com/office/drawing/2014/main" id="{419ED674-B8EB-C980-8CBF-7621EEDD7E75}"/>
              </a:ext>
            </a:extLst>
          </p:cNvPr>
          <p:cNvGrpSpPr/>
          <p:nvPr/>
        </p:nvGrpSpPr>
        <p:grpSpPr>
          <a:xfrm>
            <a:off x="4729833" y="2436621"/>
            <a:ext cx="529694" cy="529694"/>
            <a:chOff x="2798555" y="4561175"/>
            <a:chExt cx="529694" cy="529694"/>
          </a:xfrm>
        </p:grpSpPr>
        <p:sp>
          <p:nvSpPr>
            <p:cNvPr id="41" name="Oval 40">
              <a:extLst>
                <a:ext uri="{FF2B5EF4-FFF2-40B4-BE49-F238E27FC236}">
                  <a16:creationId xmlns:a16="http://schemas.microsoft.com/office/drawing/2014/main" id="{453D792F-9924-C5C8-4E4F-F7229E1B6E06}"/>
                </a:ext>
              </a:extLst>
            </p:cNvPr>
            <p:cNvSpPr/>
            <p:nvPr/>
          </p:nvSpPr>
          <p:spPr>
            <a:xfrm>
              <a:off x="2798555"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Graphic 42">
              <a:extLst>
                <a:ext uri="{FF2B5EF4-FFF2-40B4-BE49-F238E27FC236}">
                  <a16:creationId xmlns:a16="http://schemas.microsoft.com/office/drawing/2014/main" id="{471535ED-5424-6695-2796-30A75D4873A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99942" y="4664251"/>
              <a:ext cx="323542" cy="323542"/>
            </a:xfrm>
            <a:prstGeom prst="rect">
              <a:avLst/>
            </a:prstGeom>
          </p:spPr>
        </p:pic>
      </p:grpSp>
      <p:grpSp>
        <p:nvGrpSpPr>
          <p:cNvPr id="44" name="Group 43">
            <a:extLst>
              <a:ext uri="{FF2B5EF4-FFF2-40B4-BE49-F238E27FC236}">
                <a16:creationId xmlns:a16="http://schemas.microsoft.com/office/drawing/2014/main" id="{D4F500E6-84EB-A8F9-DB36-98D0E7E2233C}"/>
              </a:ext>
            </a:extLst>
          </p:cNvPr>
          <p:cNvGrpSpPr/>
          <p:nvPr/>
        </p:nvGrpSpPr>
        <p:grpSpPr>
          <a:xfrm>
            <a:off x="4135330" y="2436621"/>
            <a:ext cx="3150372" cy="1320082"/>
            <a:chOff x="2204052" y="4561175"/>
            <a:chExt cx="3150372" cy="1320082"/>
          </a:xfrm>
        </p:grpSpPr>
        <p:sp>
          <p:nvSpPr>
            <p:cNvPr id="45" name="Oval 44">
              <a:extLst>
                <a:ext uri="{FF2B5EF4-FFF2-40B4-BE49-F238E27FC236}">
                  <a16:creationId xmlns:a16="http://schemas.microsoft.com/office/drawing/2014/main" id="{DAFB2951-4E80-DBDE-1695-05A7228EB577}"/>
                </a:ext>
              </a:extLst>
            </p:cNvPr>
            <p:cNvSpPr/>
            <p:nvPr/>
          </p:nvSpPr>
          <p:spPr>
            <a:xfrm>
              <a:off x="4824730"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bject 47">
              <a:extLst>
                <a:ext uri="{FF2B5EF4-FFF2-40B4-BE49-F238E27FC236}">
                  <a16:creationId xmlns:a16="http://schemas.microsoft.com/office/drawing/2014/main" id="{88D929D6-8319-66D9-F5E8-1FC4074479C7}"/>
                </a:ext>
              </a:extLst>
            </p:cNvPr>
            <p:cNvSpPr txBox="1"/>
            <p:nvPr/>
          </p:nvSpPr>
          <p:spPr>
            <a:xfrm>
              <a:off x="2204052" y="5234926"/>
              <a:ext cx="1692000" cy="646331"/>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“Шуудангийн тухай”</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хууль /2003 он/</a:t>
              </a:r>
            </a:p>
          </p:txBody>
        </p:sp>
        <p:pic>
          <p:nvPicPr>
            <p:cNvPr id="47" name="Graphic 46">
              <a:extLst>
                <a:ext uri="{FF2B5EF4-FFF2-40B4-BE49-F238E27FC236}">
                  <a16:creationId xmlns:a16="http://schemas.microsoft.com/office/drawing/2014/main" id="{18289EB9-1569-6C7C-96C1-D1C5EC50B84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4428" y="4664251"/>
              <a:ext cx="323542" cy="323542"/>
            </a:xfrm>
            <a:prstGeom prst="rect">
              <a:avLst/>
            </a:prstGeom>
          </p:spPr>
        </p:pic>
      </p:grpSp>
      <p:grpSp>
        <p:nvGrpSpPr>
          <p:cNvPr id="48" name="Group 47">
            <a:extLst>
              <a:ext uri="{FF2B5EF4-FFF2-40B4-BE49-F238E27FC236}">
                <a16:creationId xmlns:a16="http://schemas.microsoft.com/office/drawing/2014/main" id="{F373D5AB-A2B1-86CF-7848-AEE49BADEFC6}"/>
              </a:ext>
            </a:extLst>
          </p:cNvPr>
          <p:cNvGrpSpPr/>
          <p:nvPr/>
        </p:nvGrpSpPr>
        <p:grpSpPr>
          <a:xfrm>
            <a:off x="6188204" y="2436621"/>
            <a:ext cx="3123673" cy="1292222"/>
            <a:chOff x="4256926" y="4561175"/>
            <a:chExt cx="3123673" cy="1292222"/>
          </a:xfrm>
        </p:grpSpPr>
        <p:sp>
          <p:nvSpPr>
            <p:cNvPr id="49" name="Oval 48">
              <a:extLst>
                <a:ext uri="{FF2B5EF4-FFF2-40B4-BE49-F238E27FC236}">
                  <a16:creationId xmlns:a16="http://schemas.microsoft.com/office/drawing/2014/main" id="{33230802-2DA0-542D-1544-570A6F725A82}"/>
                </a:ext>
              </a:extLst>
            </p:cNvPr>
            <p:cNvSpPr/>
            <p:nvPr/>
          </p:nvSpPr>
          <p:spPr>
            <a:xfrm>
              <a:off x="6850905"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bject 21">
              <a:extLst>
                <a:ext uri="{FF2B5EF4-FFF2-40B4-BE49-F238E27FC236}">
                  <a16:creationId xmlns:a16="http://schemas.microsoft.com/office/drawing/2014/main" id="{78E1BB50-ABE6-43D4-3076-5A3FF6ADD03F}"/>
                </a:ext>
              </a:extLst>
            </p:cNvPr>
            <p:cNvSpPr txBox="1"/>
            <p:nvPr/>
          </p:nvSpPr>
          <p:spPr>
            <a:xfrm>
              <a:off x="4256926" y="5207066"/>
              <a:ext cx="1692000" cy="646331"/>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"Зөвшөөрлийн тухай"</a:t>
              </a:r>
              <a:r>
                <a:rPr kumimoji="0" lang="mn-MN"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 хууль </a:t>
              </a:r>
              <a:endParaRPr kumimoji="0" lang="en-US"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n-MN"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/2022 он/</a:t>
              </a:r>
              <a:endPar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endParaRPr>
            </a:p>
          </p:txBody>
        </p:sp>
        <p:pic>
          <p:nvPicPr>
            <p:cNvPr id="51" name="Graphic 50">
              <a:extLst>
                <a:ext uri="{FF2B5EF4-FFF2-40B4-BE49-F238E27FC236}">
                  <a16:creationId xmlns:a16="http://schemas.microsoft.com/office/drawing/2014/main" id="{64C42F53-DE31-F5A2-EB73-AAF56001052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48914" y="4664251"/>
              <a:ext cx="323542" cy="323542"/>
            </a:xfrm>
            <a:prstGeom prst="rect">
              <a:avLst/>
            </a:prstGeom>
          </p:spPr>
        </p:pic>
      </p:grpSp>
      <p:grpSp>
        <p:nvGrpSpPr>
          <p:cNvPr id="52" name="Group 51">
            <a:extLst>
              <a:ext uri="{FF2B5EF4-FFF2-40B4-BE49-F238E27FC236}">
                <a16:creationId xmlns:a16="http://schemas.microsoft.com/office/drawing/2014/main" id="{7AA7103F-75C7-C35B-4B29-D10FD315129E}"/>
              </a:ext>
            </a:extLst>
          </p:cNvPr>
          <p:cNvGrpSpPr/>
          <p:nvPr/>
        </p:nvGrpSpPr>
        <p:grpSpPr>
          <a:xfrm>
            <a:off x="1703966" y="4311421"/>
            <a:ext cx="529694" cy="529694"/>
            <a:chOff x="8877080" y="4561175"/>
            <a:chExt cx="529694" cy="529694"/>
          </a:xfrm>
        </p:grpSpPr>
        <p:sp>
          <p:nvSpPr>
            <p:cNvPr id="53" name="Oval 52">
              <a:extLst>
                <a:ext uri="{FF2B5EF4-FFF2-40B4-BE49-F238E27FC236}">
                  <a16:creationId xmlns:a16="http://schemas.microsoft.com/office/drawing/2014/main" id="{D0DB36BF-084D-47EF-D1AC-B21579D58D46}"/>
                </a:ext>
              </a:extLst>
            </p:cNvPr>
            <p:cNvSpPr/>
            <p:nvPr/>
          </p:nvSpPr>
          <p:spPr>
            <a:xfrm>
              <a:off x="8877080"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5" name="Graphic 54">
              <a:extLst>
                <a:ext uri="{FF2B5EF4-FFF2-40B4-BE49-F238E27FC236}">
                  <a16:creationId xmlns:a16="http://schemas.microsoft.com/office/drawing/2014/main" id="{4C68E72D-F4FF-DD84-2FC0-D0A4E884E9B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73400" y="4664251"/>
              <a:ext cx="323542" cy="323542"/>
            </a:xfrm>
            <a:prstGeom prst="rect">
              <a:avLst/>
            </a:prstGeom>
          </p:spPr>
        </p:pic>
      </p:grpSp>
      <p:grpSp>
        <p:nvGrpSpPr>
          <p:cNvPr id="56" name="Group 55">
            <a:extLst>
              <a:ext uri="{FF2B5EF4-FFF2-40B4-BE49-F238E27FC236}">
                <a16:creationId xmlns:a16="http://schemas.microsoft.com/office/drawing/2014/main" id="{EA6E943C-1F35-E06F-2855-C35A4CA999C0}"/>
              </a:ext>
            </a:extLst>
          </p:cNvPr>
          <p:cNvGrpSpPr/>
          <p:nvPr/>
        </p:nvGrpSpPr>
        <p:grpSpPr>
          <a:xfrm>
            <a:off x="3635508" y="4313840"/>
            <a:ext cx="529694" cy="529694"/>
            <a:chOff x="10903253" y="4561175"/>
            <a:chExt cx="529694" cy="529694"/>
          </a:xfrm>
        </p:grpSpPr>
        <p:sp>
          <p:nvSpPr>
            <p:cNvPr id="57" name="Oval 56">
              <a:extLst>
                <a:ext uri="{FF2B5EF4-FFF2-40B4-BE49-F238E27FC236}">
                  <a16:creationId xmlns:a16="http://schemas.microsoft.com/office/drawing/2014/main" id="{EDF862E2-7E4F-7BD8-8BFC-A3D26BC7F24A}"/>
                </a:ext>
              </a:extLst>
            </p:cNvPr>
            <p:cNvSpPr/>
            <p:nvPr/>
          </p:nvSpPr>
          <p:spPr>
            <a:xfrm>
              <a:off x="10903253"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9" name="Graphic 58">
              <a:extLst>
                <a:ext uri="{FF2B5EF4-FFF2-40B4-BE49-F238E27FC236}">
                  <a16:creationId xmlns:a16="http://schemas.microsoft.com/office/drawing/2014/main" id="{77534FF5-3DC0-634B-22C6-BAD31ABBA5D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97886" y="4664251"/>
              <a:ext cx="323542" cy="323542"/>
            </a:xfrm>
            <a:prstGeom prst="rect">
              <a:avLst/>
            </a:prstGeom>
          </p:spPr>
        </p:pic>
      </p:grpSp>
      <p:pic>
        <p:nvPicPr>
          <p:cNvPr id="60" name="Picture 59">
            <a:extLst>
              <a:ext uri="{FF2B5EF4-FFF2-40B4-BE49-F238E27FC236}">
                <a16:creationId xmlns:a16="http://schemas.microsoft.com/office/drawing/2014/main" id="{EB77F69A-C23F-9B2F-EDA4-FC5B44A60188}"/>
              </a:ext>
            </a:extLst>
          </p:cNvPr>
          <p:cNvPicPr>
            <a:picLocks noChangeAspect="1"/>
          </p:cNvPicPr>
          <p:nvPr/>
        </p:nvPicPr>
        <p:blipFill rotWithShape="1">
          <a:blip r:embed="rId6"/>
          <a:srcRect b="57507"/>
          <a:stretch/>
        </p:blipFill>
        <p:spPr>
          <a:xfrm>
            <a:off x="2248907" y="6075398"/>
            <a:ext cx="9753600" cy="795138"/>
          </a:xfrm>
          <a:prstGeom prst="rect">
            <a:avLst/>
          </a:prstGeom>
        </p:spPr>
      </p:pic>
      <p:sp>
        <p:nvSpPr>
          <p:cNvPr id="4" name="object 21">
            <a:extLst>
              <a:ext uri="{FF2B5EF4-FFF2-40B4-BE49-F238E27FC236}">
                <a16:creationId xmlns:a16="http://schemas.microsoft.com/office/drawing/2014/main" id="{93EC9982-06A2-2AEB-B275-3C7780944ABA}"/>
              </a:ext>
            </a:extLst>
          </p:cNvPr>
          <p:cNvSpPr txBox="1"/>
          <p:nvPr/>
        </p:nvSpPr>
        <p:spPr>
          <a:xfrm>
            <a:off x="8221051" y="3082512"/>
            <a:ext cx="1692000" cy="646331"/>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a:t>
            </a:r>
            <a:r>
              <a:rPr kumimoji="0" sz="1200" b="0" i="0" u="none" strike="noStrike" kern="1200" cap="none" spc="0" normalizeH="0" baseline="0" noProof="0" dirty="0" err="1">
                <a:ln>
                  <a:noFill/>
                </a:ln>
                <a:solidFill>
                  <a:prstClr val="white"/>
                </a:solidFill>
                <a:effectLst/>
                <a:uLnTx/>
                <a:uFillTx/>
                <a:latin typeface="Montserrat" pitchFamily="2" charset="0"/>
                <a:ea typeface="Roboto" panose="02000000000000000000" pitchFamily="2" charset="0"/>
                <a:cs typeface="Tahoma" panose="020B0604030504040204" pitchFamily="34" charset="0"/>
              </a:rPr>
              <a:t>Гаалийн</a:t>
            </a: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 </a:t>
            </a:r>
            <a:r>
              <a:rPr kumimoji="0" sz="1200" b="0" i="0" u="none" strike="noStrike" kern="1200" cap="none" spc="0" normalizeH="0" baseline="0" noProof="0" dirty="0" err="1">
                <a:ln>
                  <a:noFill/>
                </a:ln>
                <a:solidFill>
                  <a:prstClr val="white"/>
                </a:solidFill>
                <a:effectLst/>
                <a:uLnTx/>
                <a:uFillTx/>
                <a:latin typeface="Montserrat" pitchFamily="2" charset="0"/>
                <a:ea typeface="Roboto" panose="02000000000000000000" pitchFamily="2" charset="0"/>
                <a:cs typeface="Tahoma" panose="020B0604030504040204" pitchFamily="34" charset="0"/>
              </a:rPr>
              <a:t>тухай</a:t>
            </a:r>
            <a:r>
              <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a:t>
            </a:r>
            <a:r>
              <a:rPr kumimoji="0" lang="mn-MN"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 хууль </a:t>
            </a:r>
            <a:endParaRPr kumimoji="0" lang="en-US"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n-MN"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/2008 он/</a:t>
            </a:r>
            <a:endParaRPr kumimoji="0" sz="120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endParaRPr>
          </a:p>
        </p:txBody>
      </p:sp>
      <p:sp>
        <p:nvSpPr>
          <p:cNvPr id="6" name="object 21">
            <a:extLst>
              <a:ext uri="{FF2B5EF4-FFF2-40B4-BE49-F238E27FC236}">
                <a16:creationId xmlns:a16="http://schemas.microsoft.com/office/drawing/2014/main" id="{7E236B42-ACEA-33BB-944A-6F8CEE6CBDB0}"/>
              </a:ext>
            </a:extLst>
          </p:cNvPr>
          <p:cNvSpPr txBox="1"/>
          <p:nvPr/>
        </p:nvSpPr>
        <p:spPr>
          <a:xfrm>
            <a:off x="847278" y="5001954"/>
            <a:ext cx="2032845" cy="822469"/>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203200" algn="ctr">
              <a:lnSpc>
                <a:spcPct val="115000"/>
              </a:lnSpc>
              <a:buClr>
                <a:srgbClr val="38ABFC"/>
              </a:buClr>
              <a:buSzPct val="130000"/>
            </a:pPr>
            <a:r>
              <a:rPr lang="mn-MN" sz="1050" dirty="0">
                <a:latin typeface="Montserrat" panose="00000500000000000000" pitchFamily="2" charset="0"/>
                <a:ea typeface="Roboto" panose="02000000000000000000" pitchFamily="2" charset="0"/>
                <a:cs typeface="Roboto" panose="02000000000000000000" pitchFamily="2" charset="0"/>
              </a:rPr>
              <a:t>Шуудангаар үйлчилгээ үзүүлэхэд мөрдөх дүрэм  </a:t>
            </a:r>
          </a:p>
          <a:p>
            <a:pPr marL="203200" algn="ctr">
              <a:lnSpc>
                <a:spcPct val="115000"/>
              </a:lnSpc>
              <a:buClr>
                <a:srgbClr val="38ABFC"/>
              </a:buClr>
              <a:buSzPct val="130000"/>
            </a:pPr>
            <a:r>
              <a:rPr lang="en-US" sz="1050" dirty="0">
                <a:latin typeface="Montserrat" panose="00000500000000000000" pitchFamily="2" charset="0"/>
                <a:ea typeface="Roboto" panose="02000000000000000000" pitchFamily="2" charset="0"/>
                <a:cs typeface="Roboto" panose="02000000000000000000" pitchFamily="2" charset="0"/>
              </a:rPr>
              <a:t>/2020 </a:t>
            </a:r>
            <a:r>
              <a:rPr lang="mn-MN" sz="1050" dirty="0">
                <a:latin typeface="Montserrat" panose="00000500000000000000" pitchFamily="2" charset="0"/>
                <a:ea typeface="Roboto" panose="02000000000000000000" pitchFamily="2" charset="0"/>
                <a:cs typeface="Roboto" panose="02000000000000000000" pitchFamily="2" charset="0"/>
              </a:rPr>
              <a:t>он</a:t>
            </a:r>
            <a:r>
              <a:rPr lang="en-US" sz="1050" dirty="0">
                <a:latin typeface="Montserrat" panose="00000500000000000000" pitchFamily="2" charset="0"/>
                <a:ea typeface="Roboto" panose="02000000000000000000" pitchFamily="2" charset="0"/>
                <a:cs typeface="Roboto" panose="02000000000000000000" pitchFamily="2" charset="0"/>
              </a:rPr>
              <a:t>/</a:t>
            </a:r>
          </a:p>
        </p:txBody>
      </p:sp>
      <p:sp>
        <p:nvSpPr>
          <p:cNvPr id="9" name="object 21">
            <a:extLst>
              <a:ext uri="{FF2B5EF4-FFF2-40B4-BE49-F238E27FC236}">
                <a16:creationId xmlns:a16="http://schemas.microsoft.com/office/drawing/2014/main" id="{127D912E-3C29-11FD-2231-6387CBCB515F}"/>
              </a:ext>
            </a:extLst>
          </p:cNvPr>
          <p:cNvSpPr txBox="1"/>
          <p:nvPr/>
        </p:nvSpPr>
        <p:spPr>
          <a:xfrm>
            <a:off x="2691258" y="4932118"/>
            <a:ext cx="2268446" cy="1008289"/>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203200" marR="0" lvl="0" algn="ctr">
              <a:lnSpc>
                <a:spcPct val="115000"/>
              </a:lnSpc>
              <a:spcBef>
                <a:spcPts val="0"/>
              </a:spcBef>
              <a:spcAft>
                <a:spcPts val="0"/>
              </a:spcAft>
              <a:buClr>
                <a:srgbClr val="38ABFC"/>
              </a:buClr>
              <a:buSzPct val="130000"/>
            </a:pPr>
            <a:r>
              <a:rPr lang="en-US" sz="1050" dirty="0">
                <a:latin typeface="Montserrat" panose="00000500000000000000" pitchFamily="2" charset="0"/>
                <a:cs typeface="Roboto" panose="02000000000000000000" pitchFamily="2" charset="0"/>
              </a:rPr>
              <a:t>“</a:t>
            </a:r>
            <a:r>
              <a:rPr lang="mn-MN" sz="1050" dirty="0">
                <a:latin typeface="Montserrat" panose="00000500000000000000" pitchFamily="2" charset="0"/>
                <a:ea typeface="Roboto" panose="02000000000000000000" pitchFamily="2" charset="0"/>
                <a:cs typeface="Roboto" panose="02000000000000000000" pitchFamily="2" charset="0"/>
              </a:rPr>
              <a:t>Улс хоорондын шуудангийн илгээмжийг гаалийн хилээр нэвтрүүлэх журам</a:t>
            </a:r>
            <a:r>
              <a:rPr lang="en-US" sz="1050" dirty="0">
                <a:latin typeface="Montserrat" panose="00000500000000000000" pitchFamily="2" charset="0"/>
                <a:ea typeface="Roboto" panose="02000000000000000000" pitchFamily="2" charset="0"/>
                <a:cs typeface="Roboto" panose="02000000000000000000" pitchFamily="2" charset="0"/>
              </a:rPr>
              <a:t>”</a:t>
            </a:r>
            <a:endParaRPr lang="mn-MN" sz="1050" dirty="0">
              <a:latin typeface="Montserrat" panose="00000500000000000000" pitchFamily="2" charset="0"/>
              <a:ea typeface="Roboto" panose="02000000000000000000" pitchFamily="2" charset="0"/>
              <a:cs typeface="Roboto" panose="02000000000000000000" pitchFamily="2" charset="0"/>
            </a:endParaRPr>
          </a:p>
          <a:p>
            <a:pPr marL="203200" algn="ctr">
              <a:lnSpc>
                <a:spcPct val="115000"/>
              </a:lnSpc>
              <a:buClr>
                <a:srgbClr val="38ABFC"/>
              </a:buClr>
              <a:buSzPct val="130000"/>
            </a:pPr>
            <a:r>
              <a:rPr lang="en-US" sz="1050" dirty="0">
                <a:latin typeface="Montserrat" panose="00000500000000000000" pitchFamily="2" charset="0"/>
                <a:ea typeface="Roboto" panose="02000000000000000000" pitchFamily="2" charset="0"/>
                <a:cs typeface="Roboto" panose="02000000000000000000" pitchFamily="2" charset="0"/>
              </a:rPr>
              <a:t>/2014 </a:t>
            </a:r>
            <a:r>
              <a:rPr lang="mn-MN" sz="1050" dirty="0">
                <a:latin typeface="Montserrat" panose="00000500000000000000" pitchFamily="2" charset="0"/>
                <a:ea typeface="Roboto" panose="02000000000000000000" pitchFamily="2" charset="0"/>
                <a:cs typeface="Roboto" panose="02000000000000000000" pitchFamily="2" charset="0"/>
              </a:rPr>
              <a:t>он</a:t>
            </a:r>
            <a:r>
              <a:rPr lang="en-US" sz="1050" dirty="0">
                <a:latin typeface="Montserrat" panose="00000500000000000000" pitchFamily="2" charset="0"/>
                <a:ea typeface="Roboto" panose="02000000000000000000" pitchFamily="2" charset="0"/>
                <a:cs typeface="Roboto" panose="02000000000000000000" pitchFamily="2" charset="0"/>
              </a:rPr>
              <a:t>/</a:t>
            </a:r>
          </a:p>
        </p:txBody>
      </p:sp>
      <p:grpSp>
        <p:nvGrpSpPr>
          <p:cNvPr id="29" name="Group 28">
            <a:extLst>
              <a:ext uri="{FF2B5EF4-FFF2-40B4-BE49-F238E27FC236}">
                <a16:creationId xmlns:a16="http://schemas.microsoft.com/office/drawing/2014/main" id="{ABD5F9E8-31D3-324D-C51D-84C3C77F23DA}"/>
              </a:ext>
            </a:extLst>
          </p:cNvPr>
          <p:cNvGrpSpPr/>
          <p:nvPr/>
        </p:nvGrpSpPr>
        <p:grpSpPr>
          <a:xfrm>
            <a:off x="5821998" y="4316127"/>
            <a:ext cx="529694" cy="529694"/>
            <a:chOff x="2798555" y="4561175"/>
            <a:chExt cx="529694" cy="529694"/>
          </a:xfrm>
        </p:grpSpPr>
        <p:sp>
          <p:nvSpPr>
            <p:cNvPr id="30" name="Oval 29">
              <a:extLst>
                <a:ext uri="{FF2B5EF4-FFF2-40B4-BE49-F238E27FC236}">
                  <a16:creationId xmlns:a16="http://schemas.microsoft.com/office/drawing/2014/main" id="{9A714F54-09CD-1A99-210E-185DCF359B53}"/>
                </a:ext>
              </a:extLst>
            </p:cNvPr>
            <p:cNvSpPr/>
            <p:nvPr/>
          </p:nvSpPr>
          <p:spPr>
            <a:xfrm>
              <a:off x="2798555"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Graphic 30">
              <a:extLst>
                <a:ext uri="{FF2B5EF4-FFF2-40B4-BE49-F238E27FC236}">
                  <a16:creationId xmlns:a16="http://schemas.microsoft.com/office/drawing/2014/main" id="{A0A7325C-9864-4DCD-CE0F-4CB94A4076C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99942" y="4664251"/>
              <a:ext cx="323542" cy="323542"/>
            </a:xfrm>
            <a:prstGeom prst="rect">
              <a:avLst/>
            </a:prstGeom>
          </p:spPr>
        </p:pic>
      </p:grpSp>
      <p:grpSp>
        <p:nvGrpSpPr>
          <p:cNvPr id="32" name="Group 31">
            <a:extLst>
              <a:ext uri="{FF2B5EF4-FFF2-40B4-BE49-F238E27FC236}">
                <a16:creationId xmlns:a16="http://schemas.microsoft.com/office/drawing/2014/main" id="{30977361-6BCB-0500-939C-58153BEC83DC}"/>
              </a:ext>
            </a:extLst>
          </p:cNvPr>
          <p:cNvGrpSpPr/>
          <p:nvPr/>
        </p:nvGrpSpPr>
        <p:grpSpPr>
          <a:xfrm>
            <a:off x="4976163" y="4316127"/>
            <a:ext cx="3401704" cy="1680208"/>
            <a:chOff x="1952720" y="4561175"/>
            <a:chExt cx="3401704" cy="1680208"/>
          </a:xfrm>
        </p:grpSpPr>
        <p:sp>
          <p:nvSpPr>
            <p:cNvPr id="33" name="Oval 32">
              <a:extLst>
                <a:ext uri="{FF2B5EF4-FFF2-40B4-BE49-F238E27FC236}">
                  <a16:creationId xmlns:a16="http://schemas.microsoft.com/office/drawing/2014/main" id="{DAA8561E-2FA6-FE39-5B3A-D87C80711170}"/>
                </a:ext>
              </a:extLst>
            </p:cNvPr>
            <p:cNvSpPr/>
            <p:nvPr/>
          </p:nvSpPr>
          <p:spPr>
            <a:xfrm>
              <a:off x="4824730"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bject 47">
              <a:extLst>
                <a:ext uri="{FF2B5EF4-FFF2-40B4-BE49-F238E27FC236}">
                  <a16:creationId xmlns:a16="http://schemas.microsoft.com/office/drawing/2014/main" id="{9A23FBE4-5040-C5BA-D6C6-F8B9A5EDC30A}"/>
                </a:ext>
              </a:extLst>
            </p:cNvPr>
            <p:cNvSpPr txBox="1"/>
            <p:nvPr/>
          </p:nvSpPr>
          <p:spPr>
            <a:xfrm>
              <a:off x="1952720" y="5244187"/>
              <a:ext cx="2032843" cy="997196"/>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203200" marR="0" lvl="0" algn="ctr">
                <a:lnSpc>
                  <a:spcPct val="115000"/>
                </a:lnSpc>
                <a:spcBef>
                  <a:spcPts val="0"/>
                </a:spcBef>
                <a:spcAft>
                  <a:spcPts val="0"/>
                </a:spcAft>
                <a:buClr>
                  <a:srgbClr val="38ABFC"/>
                </a:buClr>
                <a:buSzPct val="130000"/>
              </a:pPr>
              <a:r>
                <a:rPr kumimoji="0"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a:t>
              </a:r>
              <a:r>
                <a:rPr lang="mn-MN" sz="1050" dirty="0">
                  <a:latin typeface="Montserrat" panose="00000500000000000000" pitchFamily="2" charset="0"/>
                  <a:ea typeface="Roboto" panose="02000000000000000000" pitchFamily="2" charset="0"/>
                  <a:cs typeface="Roboto" panose="02000000000000000000" pitchFamily="2" charset="0"/>
                </a:rPr>
                <a:t>Харилцаа холбооны салбарын үйлчилгээний үнэ тарифыг хянах журам</a:t>
              </a:r>
              <a:r>
                <a:rPr lang="en-US" sz="1050" dirty="0">
                  <a:latin typeface="Montserrat" panose="00000500000000000000" pitchFamily="2" charset="0"/>
                  <a:cs typeface="Roboto" panose="02000000000000000000" pitchFamily="2" charset="0"/>
                </a:rPr>
                <a:t>”</a:t>
              </a:r>
              <a:endParaRPr lang="mn-MN" sz="1050" dirty="0">
                <a:latin typeface="Montserrat" panose="00000500000000000000" pitchFamily="2" charset="0"/>
                <a:ea typeface="Roboto" panose="02000000000000000000" pitchFamily="2" charset="0"/>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     </a:t>
              </a:r>
              <a:r>
                <a:rPr kumimoji="0"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/2003 он/</a:t>
              </a:r>
            </a:p>
          </p:txBody>
        </p:sp>
        <p:pic>
          <p:nvPicPr>
            <p:cNvPr id="42" name="Graphic 41">
              <a:extLst>
                <a:ext uri="{FF2B5EF4-FFF2-40B4-BE49-F238E27FC236}">
                  <a16:creationId xmlns:a16="http://schemas.microsoft.com/office/drawing/2014/main" id="{82BD02B8-2314-946E-6060-A2025F5D67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4428" y="4664251"/>
              <a:ext cx="323542" cy="323542"/>
            </a:xfrm>
            <a:prstGeom prst="rect">
              <a:avLst/>
            </a:prstGeom>
          </p:spPr>
        </p:pic>
      </p:grpSp>
      <p:sp>
        <p:nvSpPr>
          <p:cNvPr id="54" name="object 47">
            <a:extLst>
              <a:ext uri="{FF2B5EF4-FFF2-40B4-BE49-F238E27FC236}">
                <a16:creationId xmlns:a16="http://schemas.microsoft.com/office/drawing/2014/main" id="{CA8C75B7-BA46-E04B-FE30-B5AACA9190C2}"/>
              </a:ext>
            </a:extLst>
          </p:cNvPr>
          <p:cNvSpPr txBox="1"/>
          <p:nvPr/>
        </p:nvSpPr>
        <p:spPr>
          <a:xfrm>
            <a:off x="7051152" y="4999139"/>
            <a:ext cx="2260725" cy="1169551"/>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lvl="0" algn="ctr">
              <a:buClrTx/>
              <a:buSzTx/>
              <a:buFontTx/>
              <a:buNone/>
            </a:pPr>
            <a:r>
              <a:rPr lang="en-US" sz="1000" b="0" dirty="0" err="1">
                <a:latin typeface="Montserrat" panose="00000500000000000000" pitchFamily="2" charset="0"/>
                <a:ea typeface="Roboto" panose="02000000000000000000" pitchFamily="2" charset="0"/>
                <a:cs typeface="Roboto" panose="02000000000000000000" pitchFamily="2" charset="0"/>
                <a:sym typeface="+mn-ea"/>
              </a:rPr>
              <a:t>Харилцаа</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холбооны</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сүлжээ</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байгуулах</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түүний</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ашиглалт</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үйлчилгээ</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эрхлэх</a:t>
            </a:r>
            <a:r>
              <a:rPr lang="en-US" sz="1000" b="0" dirty="0">
                <a:latin typeface="Montserrat" panose="00000500000000000000" pitchFamily="2" charset="0"/>
                <a:ea typeface="Roboto" panose="02000000000000000000" pitchFamily="2" charset="0"/>
                <a:cs typeface="Roboto" panose="02000000000000000000" pitchFamily="2" charset="0"/>
                <a:sym typeface="+mn-ea"/>
              </a:rPr>
              <a:t>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нөхцөл</a:t>
            </a:r>
            <a:r>
              <a:rPr lang="en-US" sz="1000" b="0" dirty="0">
                <a:latin typeface="Montserrat" panose="00000500000000000000" pitchFamily="2" charset="0"/>
                <a:ea typeface="Roboto" panose="02000000000000000000" pitchFamily="2" charset="0"/>
                <a:cs typeface="Roboto" panose="02000000000000000000" pitchFamily="2" charset="0"/>
                <a:sym typeface="+mn-ea"/>
              </a:rPr>
              <a:t>, шаардлага </a:t>
            </a:r>
          </a:p>
          <a:p>
            <a:pPr lvl="0" algn="ctr">
              <a:buClrTx/>
              <a:buSzTx/>
              <a:buFontTx/>
              <a:buNone/>
            </a:pPr>
            <a:r>
              <a:rPr lang="en-US" sz="1000" b="0" dirty="0">
                <a:latin typeface="Montserrat" panose="00000500000000000000" pitchFamily="2" charset="0"/>
                <a:ea typeface="Roboto" panose="02000000000000000000" pitchFamily="2" charset="0"/>
                <a:cs typeface="Roboto" panose="02000000000000000000" pitchFamily="2" charset="0"/>
                <a:sym typeface="+mn-ea"/>
              </a:rPr>
              <a:t>(Шуудангийн сүлжээ </a:t>
            </a:r>
            <a:r>
              <a:rPr lang="en-US" sz="1000" b="0" dirty="0" err="1">
                <a:latin typeface="Montserrat" panose="00000500000000000000" pitchFamily="2" charset="0"/>
                <a:ea typeface="Roboto" panose="02000000000000000000" pitchFamily="2" charset="0"/>
                <a:cs typeface="Roboto" panose="02000000000000000000" pitchFamily="2" charset="0"/>
                <a:sym typeface="+mn-ea"/>
              </a:rPr>
              <a:t>байгуулах</a:t>
            </a:r>
            <a:r>
              <a:rPr lang="en-US" sz="1000" b="0" dirty="0">
                <a:latin typeface="Montserrat" panose="00000500000000000000" pitchFamily="2" charset="0"/>
                <a:ea typeface="Roboto" panose="02000000000000000000" pitchFamily="2" charset="0"/>
                <a:cs typeface="Roboto" panose="02000000000000000000" pitchFamily="2" charset="0"/>
                <a:sym typeface="+mn-ea"/>
              </a:rPr>
              <a:t>)</a:t>
            </a:r>
          </a:p>
          <a:p>
            <a:pPr lvl="0" algn="ctr">
              <a:buClrTx/>
              <a:buSzTx/>
              <a:buFontTx/>
              <a:buNone/>
            </a:pPr>
            <a:r>
              <a:rPr lang="en-US" sz="1000" dirty="0">
                <a:latin typeface="Montserrat" panose="00000500000000000000" pitchFamily="2" charset="0"/>
                <a:cs typeface="Roboto" panose="02000000000000000000" pitchFamily="2" charset="0"/>
                <a:sym typeface="+mn-ea"/>
              </a:rPr>
              <a:t>/2023 </a:t>
            </a:r>
            <a:r>
              <a:rPr lang="mn-MN" sz="1000" dirty="0">
                <a:latin typeface="Montserrat" panose="00000500000000000000" pitchFamily="2" charset="0"/>
                <a:cs typeface="Roboto" panose="02000000000000000000" pitchFamily="2" charset="0"/>
                <a:sym typeface="+mn-ea"/>
              </a:rPr>
              <a:t>он</a:t>
            </a:r>
            <a:r>
              <a:rPr lang="en-US" sz="1000" dirty="0">
                <a:latin typeface="Montserrat" panose="00000500000000000000" pitchFamily="2" charset="0"/>
                <a:cs typeface="Roboto" panose="02000000000000000000" pitchFamily="2" charset="0"/>
                <a:sym typeface="+mn-ea"/>
              </a:rPr>
              <a:t>/</a:t>
            </a:r>
            <a:endParaRPr lang="en-US" sz="1000" dirty="0">
              <a:latin typeface="Montserrat" panose="00000500000000000000" pitchFamily="2" charset="0"/>
            </a:endParaRPr>
          </a:p>
        </p:txBody>
      </p:sp>
      <p:grpSp>
        <p:nvGrpSpPr>
          <p:cNvPr id="58" name="Group 57">
            <a:extLst>
              <a:ext uri="{FF2B5EF4-FFF2-40B4-BE49-F238E27FC236}">
                <a16:creationId xmlns:a16="http://schemas.microsoft.com/office/drawing/2014/main" id="{DA7A9D0F-815A-3831-5E2D-7A786E892E8D}"/>
              </a:ext>
            </a:extLst>
          </p:cNvPr>
          <p:cNvGrpSpPr/>
          <p:nvPr/>
        </p:nvGrpSpPr>
        <p:grpSpPr>
          <a:xfrm>
            <a:off x="10034661" y="4311421"/>
            <a:ext cx="529694" cy="529694"/>
            <a:chOff x="2798555" y="4561175"/>
            <a:chExt cx="529694" cy="529694"/>
          </a:xfrm>
        </p:grpSpPr>
        <p:sp>
          <p:nvSpPr>
            <p:cNvPr id="61" name="Oval 60">
              <a:extLst>
                <a:ext uri="{FF2B5EF4-FFF2-40B4-BE49-F238E27FC236}">
                  <a16:creationId xmlns:a16="http://schemas.microsoft.com/office/drawing/2014/main" id="{8DD3E1E8-2257-20B3-08A2-D0BD6F40144C}"/>
                </a:ext>
              </a:extLst>
            </p:cNvPr>
            <p:cNvSpPr/>
            <p:nvPr/>
          </p:nvSpPr>
          <p:spPr>
            <a:xfrm>
              <a:off x="2798555" y="4561175"/>
              <a:ext cx="529694" cy="529694"/>
            </a:xfrm>
            <a:prstGeom prst="ellipse">
              <a:avLst/>
            </a:prstGeom>
            <a:solidFill>
              <a:srgbClr val="008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 name="Graphic 61">
              <a:extLst>
                <a:ext uri="{FF2B5EF4-FFF2-40B4-BE49-F238E27FC236}">
                  <a16:creationId xmlns:a16="http://schemas.microsoft.com/office/drawing/2014/main" id="{ABFF7D21-5688-72C1-118B-18A83A9598F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99942" y="4664251"/>
              <a:ext cx="323542" cy="323542"/>
            </a:xfrm>
            <a:prstGeom prst="rect">
              <a:avLst/>
            </a:prstGeom>
          </p:spPr>
        </p:pic>
      </p:grpSp>
      <p:sp>
        <p:nvSpPr>
          <p:cNvPr id="63" name="object 47">
            <a:extLst>
              <a:ext uri="{FF2B5EF4-FFF2-40B4-BE49-F238E27FC236}">
                <a16:creationId xmlns:a16="http://schemas.microsoft.com/office/drawing/2014/main" id="{EF834BEA-F672-FD3A-1275-F235B48CA03E}"/>
              </a:ext>
            </a:extLst>
          </p:cNvPr>
          <p:cNvSpPr txBox="1"/>
          <p:nvPr/>
        </p:nvSpPr>
        <p:spPr>
          <a:xfrm>
            <a:off x="9041963" y="4993568"/>
            <a:ext cx="2413993" cy="997196"/>
          </a:xfrm>
          <a:prstGeom prst="rect">
            <a:avLst/>
          </a:prstGeom>
          <a:noFill/>
        </p:spPr>
        <p:txBody>
          <a:bodyPr wrap="square">
            <a:spAutoFit/>
          </a:bodyPr>
          <a:lstStyle>
            <a:defPPr>
              <a:defRPr lang="en-US"/>
            </a:defPPr>
            <a:lvl1pPr algn="ctr">
              <a:defRPr sz="1100">
                <a:solidFill>
                  <a:schemeClr val="bg1"/>
                </a:solidFill>
                <a:latin typeface="Roboto" panose="02000000000000000000" pitchFamily="2" charset="0"/>
                <a:ea typeface="Roboto" panose="02000000000000000000" pitchFamily="2" charset="0"/>
                <a:cs typeface="Tahoma" panose="020B0604030504040204" pitchFamily="34" charset="0"/>
              </a:defRPr>
            </a:lvl1pPr>
          </a:lstStyle>
          <a:p>
            <a:pPr marL="203200">
              <a:lnSpc>
                <a:spcPct val="115000"/>
              </a:lnSpc>
              <a:buClr>
                <a:srgbClr val="38ABFC"/>
              </a:buClr>
              <a:buSzPct val="130000"/>
            </a:pPr>
            <a:r>
              <a:rPr lang="en-US" sz="1050" b="0" dirty="0" err="1">
                <a:latin typeface="Montserrat" panose="00000500000000000000" pitchFamily="2" charset="0"/>
                <a:ea typeface="Roboto" panose="02000000000000000000" pitchFamily="2" charset="0"/>
                <a:cs typeface="Roboto" panose="02000000000000000000" pitchFamily="2" charset="0"/>
                <a:sym typeface="+mn-ea"/>
              </a:rPr>
              <a:t>Дотоодын</a:t>
            </a:r>
            <a:r>
              <a:rPr lang="en-US" sz="1050" b="0" dirty="0">
                <a:latin typeface="Montserrat" panose="00000500000000000000" pitchFamily="2" charset="0"/>
                <a:ea typeface="Roboto" panose="02000000000000000000" pitchFamily="2" charset="0"/>
                <a:cs typeface="Roboto" panose="02000000000000000000" pitchFamily="2" charset="0"/>
                <a:sym typeface="+mn-ea"/>
              </a:rPr>
              <a:t> </a:t>
            </a:r>
            <a:r>
              <a:rPr lang="en-US" sz="1050" b="0" dirty="0" err="1">
                <a:latin typeface="Montserrat" panose="00000500000000000000" pitchFamily="2" charset="0"/>
                <a:ea typeface="Roboto" panose="02000000000000000000" pitchFamily="2" charset="0"/>
                <a:cs typeface="Roboto" panose="02000000000000000000" pitchFamily="2" charset="0"/>
                <a:sym typeface="+mn-ea"/>
              </a:rPr>
              <a:t>болон</a:t>
            </a:r>
            <a:r>
              <a:rPr lang="en-US" sz="1050" b="0" dirty="0">
                <a:latin typeface="Montserrat" panose="00000500000000000000" pitchFamily="2" charset="0"/>
                <a:ea typeface="Roboto" panose="02000000000000000000" pitchFamily="2" charset="0"/>
                <a:cs typeface="Roboto" panose="02000000000000000000" pitchFamily="2" charset="0"/>
                <a:sym typeface="+mn-ea"/>
              </a:rPr>
              <a:t> </a:t>
            </a:r>
            <a:r>
              <a:rPr lang="en-US" sz="1050" b="0" dirty="0" err="1">
                <a:latin typeface="Montserrat" panose="00000500000000000000" pitchFamily="2" charset="0"/>
                <a:ea typeface="Roboto" panose="02000000000000000000" pitchFamily="2" charset="0"/>
                <a:cs typeface="Roboto" panose="02000000000000000000" pitchFamily="2" charset="0"/>
                <a:sym typeface="+mn-ea"/>
              </a:rPr>
              <a:t>Улс</a:t>
            </a:r>
            <a:r>
              <a:rPr lang="en-US" sz="1050" b="0" dirty="0">
                <a:latin typeface="Montserrat" panose="00000500000000000000" pitchFamily="2" charset="0"/>
                <a:ea typeface="Roboto" panose="02000000000000000000" pitchFamily="2" charset="0"/>
                <a:cs typeface="Roboto" panose="02000000000000000000" pitchFamily="2" charset="0"/>
                <a:sym typeface="+mn-ea"/>
              </a:rPr>
              <a:t> </a:t>
            </a:r>
            <a:r>
              <a:rPr lang="en-US" sz="1050" b="0" dirty="0" err="1">
                <a:latin typeface="Montserrat" panose="00000500000000000000" pitchFamily="2" charset="0"/>
                <a:ea typeface="Roboto" panose="02000000000000000000" pitchFamily="2" charset="0"/>
                <a:cs typeface="Roboto" panose="02000000000000000000" pitchFamily="2" charset="0"/>
                <a:sym typeface="+mn-ea"/>
              </a:rPr>
              <a:t>хоорондын</a:t>
            </a:r>
            <a:r>
              <a:rPr lang="en-US" sz="1050" b="0" dirty="0">
                <a:latin typeface="Montserrat" panose="00000500000000000000" pitchFamily="2" charset="0"/>
                <a:ea typeface="Roboto" panose="02000000000000000000" pitchFamily="2" charset="0"/>
                <a:cs typeface="Roboto" panose="02000000000000000000" pitchFamily="2" charset="0"/>
                <a:sym typeface="+mn-ea"/>
              </a:rPr>
              <a:t> шуудангийн </a:t>
            </a:r>
            <a:r>
              <a:rPr lang="en-US" sz="1050" b="0" dirty="0" err="1">
                <a:latin typeface="Montserrat" panose="00000500000000000000" pitchFamily="2" charset="0"/>
                <a:ea typeface="Roboto" panose="02000000000000000000" pitchFamily="2" charset="0"/>
                <a:cs typeface="Roboto" panose="02000000000000000000" pitchFamily="2" charset="0"/>
                <a:sym typeface="+mn-ea"/>
              </a:rPr>
              <a:t>үйлчилгээ</a:t>
            </a:r>
            <a:r>
              <a:rPr lang="en-US" sz="1050" b="0" dirty="0">
                <a:latin typeface="Montserrat" panose="00000500000000000000" pitchFamily="2" charset="0"/>
                <a:ea typeface="Roboto" panose="02000000000000000000" pitchFamily="2" charset="0"/>
                <a:cs typeface="Roboto" panose="02000000000000000000" pitchFamily="2" charset="0"/>
                <a:sym typeface="+mn-ea"/>
              </a:rPr>
              <a:t> </a:t>
            </a:r>
            <a:r>
              <a:rPr lang="en-US" sz="1050" b="0" dirty="0" err="1">
                <a:latin typeface="Montserrat" panose="00000500000000000000" pitchFamily="2" charset="0"/>
                <a:ea typeface="Roboto" panose="02000000000000000000" pitchFamily="2" charset="0"/>
                <a:cs typeface="Roboto" panose="02000000000000000000" pitchFamily="2" charset="0"/>
                <a:sym typeface="+mn-ea"/>
              </a:rPr>
              <a:t>эрхлэх</a:t>
            </a:r>
            <a:r>
              <a:rPr lang="en-US" sz="1050" b="0" dirty="0">
                <a:latin typeface="Montserrat" panose="00000500000000000000" pitchFamily="2" charset="0"/>
                <a:ea typeface="Roboto" panose="02000000000000000000" pitchFamily="2" charset="0"/>
                <a:cs typeface="Roboto" panose="02000000000000000000" pitchFamily="2" charset="0"/>
                <a:sym typeface="+mn-ea"/>
              </a:rPr>
              <a:t> </a:t>
            </a:r>
            <a:r>
              <a:rPr lang="en-US" sz="1050" b="0" dirty="0" err="1">
                <a:latin typeface="Montserrat" panose="00000500000000000000" pitchFamily="2" charset="0"/>
                <a:ea typeface="Roboto" panose="02000000000000000000" pitchFamily="2" charset="0"/>
                <a:cs typeface="Roboto" panose="02000000000000000000" pitchFamily="2" charset="0"/>
                <a:sym typeface="+mn-ea"/>
              </a:rPr>
              <a:t>нөхцөл</a:t>
            </a:r>
            <a:r>
              <a:rPr lang="en-US" sz="1050" b="0" dirty="0">
                <a:latin typeface="Montserrat" panose="00000500000000000000" pitchFamily="2" charset="0"/>
                <a:ea typeface="Roboto" panose="02000000000000000000" pitchFamily="2" charset="0"/>
                <a:cs typeface="Roboto" panose="02000000000000000000" pitchFamily="2" charset="0"/>
                <a:sym typeface="+mn-ea"/>
              </a:rPr>
              <a:t>, шаардлага</a:t>
            </a:r>
            <a:r>
              <a:rPr lang="en-US" sz="1050" dirty="0">
                <a:latin typeface="Montserrat" panose="00000500000000000000" pitchFamily="2" charset="0"/>
                <a:cs typeface="Roboto" panose="02000000000000000000" pitchFamily="2" charset="0"/>
              </a:rPr>
              <a:t>”</a:t>
            </a:r>
            <a:endParaRPr lang="mn-MN" sz="1050" dirty="0">
              <a:latin typeface="Montserrat" panose="00000500000000000000" pitchFamily="2" charset="0"/>
              <a:ea typeface="Roboto" panose="02000000000000000000" pitchFamily="2" charset="0"/>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     </a:t>
            </a:r>
            <a:r>
              <a:rPr kumimoji="0"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/20</a:t>
            </a:r>
            <a:r>
              <a:rPr kumimoji="0" lang="en-US"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2</a:t>
            </a:r>
            <a:r>
              <a:rPr kumimoji="0" sz="1050" b="0" i="0" u="none" strike="noStrike" kern="1200" cap="none" spc="0" normalizeH="0" baseline="0" noProof="0" dirty="0">
                <a:ln>
                  <a:noFill/>
                </a:ln>
                <a:solidFill>
                  <a:prstClr val="white"/>
                </a:solidFill>
                <a:effectLst/>
                <a:uLnTx/>
                <a:uFillTx/>
                <a:latin typeface="Montserrat" pitchFamily="2" charset="0"/>
                <a:ea typeface="Roboto" panose="02000000000000000000" pitchFamily="2" charset="0"/>
                <a:cs typeface="Tahoma" panose="020B0604030504040204" pitchFamily="34" charset="0"/>
              </a:rPr>
              <a:t>3 он/</a:t>
            </a:r>
          </a:p>
        </p:txBody>
      </p:sp>
      <p:cxnSp>
        <p:nvCxnSpPr>
          <p:cNvPr id="70" name="Straight Connector 69">
            <a:extLst>
              <a:ext uri="{FF2B5EF4-FFF2-40B4-BE49-F238E27FC236}">
                <a16:creationId xmlns:a16="http://schemas.microsoft.com/office/drawing/2014/main" id="{14135353-99C7-357E-1F58-E8EED96CA373}"/>
              </a:ext>
            </a:extLst>
          </p:cNvPr>
          <p:cNvCxnSpPr>
            <a:cxnSpLocks/>
          </p:cNvCxnSpPr>
          <p:nvPr/>
        </p:nvCxnSpPr>
        <p:spPr>
          <a:xfrm>
            <a:off x="11558697" y="4283507"/>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E559960-43B5-E735-7623-C1BD1AB7D4BE}"/>
              </a:ext>
            </a:extLst>
          </p:cNvPr>
          <p:cNvCxnSpPr>
            <a:cxnSpLocks/>
          </p:cNvCxnSpPr>
          <p:nvPr/>
        </p:nvCxnSpPr>
        <p:spPr>
          <a:xfrm>
            <a:off x="847278" y="4283507"/>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9D21939-3A31-33F6-4470-11E971C3451D}"/>
              </a:ext>
            </a:extLst>
          </p:cNvPr>
          <p:cNvCxnSpPr>
            <a:cxnSpLocks/>
          </p:cNvCxnSpPr>
          <p:nvPr/>
        </p:nvCxnSpPr>
        <p:spPr>
          <a:xfrm>
            <a:off x="2947011" y="4283507"/>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87B9499-5DD0-FF3F-2EA2-C61076AFF9B5}"/>
              </a:ext>
            </a:extLst>
          </p:cNvPr>
          <p:cNvCxnSpPr>
            <a:cxnSpLocks/>
          </p:cNvCxnSpPr>
          <p:nvPr/>
        </p:nvCxnSpPr>
        <p:spPr>
          <a:xfrm>
            <a:off x="4976163" y="4283507"/>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2A20EEF-E1D4-4EB3-112A-DC94742FCEF2}"/>
              </a:ext>
            </a:extLst>
          </p:cNvPr>
          <p:cNvCxnSpPr>
            <a:cxnSpLocks/>
          </p:cNvCxnSpPr>
          <p:nvPr/>
        </p:nvCxnSpPr>
        <p:spPr>
          <a:xfrm>
            <a:off x="7051152" y="4311421"/>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4CC7480-86E9-D30C-C6EE-772AE1F7F6B8}"/>
              </a:ext>
            </a:extLst>
          </p:cNvPr>
          <p:cNvCxnSpPr>
            <a:cxnSpLocks/>
          </p:cNvCxnSpPr>
          <p:nvPr/>
        </p:nvCxnSpPr>
        <p:spPr>
          <a:xfrm>
            <a:off x="9320955" y="4311421"/>
            <a:ext cx="0" cy="194406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AFE85C70-D20C-AC5E-D538-22D10A04A465}"/>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хууль, эрх зүйн орчин</a:t>
            </a:r>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25038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7DAB4-8242-B304-3A30-E67A603588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2" name="Rectangle: Rounded Corners 1">
            <a:extLst>
              <a:ext uri="{FF2B5EF4-FFF2-40B4-BE49-F238E27FC236}">
                <a16:creationId xmlns:a16="http://schemas.microsoft.com/office/drawing/2014/main" id="{B0B16893-9056-4D52-65BF-8D64AD65E925}"/>
              </a:ext>
            </a:extLst>
          </p:cNvPr>
          <p:cNvSpPr/>
          <p:nvPr/>
        </p:nvSpPr>
        <p:spPr>
          <a:xfrm>
            <a:off x="211349" y="1535986"/>
            <a:ext cx="1617136" cy="4811509"/>
          </a:xfrm>
          <a:prstGeom prst="roundRect">
            <a:avLst>
              <a:gd name="adj" fmla="val 3444"/>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sz="1200" dirty="0">
              <a:latin typeface="Montserrat" panose="00000500000000000000" pitchFamily="2" charset="0"/>
              <a:cs typeface="Arial" panose="020B0604020202020204" pitchFamily="34" charset="0"/>
            </a:endParaRPr>
          </a:p>
          <a:p>
            <a:pPr algn="ctr"/>
            <a:r>
              <a:rPr lang="mn-MN" sz="1200" dirty="0">
                <a:latin typeface="Montserrat" panose="00000500000000000000" pitchFamily="2" charset="0"/>
                <a:cs typeface="Arial" panose="020B0604020202020204" pitchFamily="34" charset="0"/>
              </a:rPr>
              <a:t>9.1.1 </a:t>
            </a:r>
          </a:p>
          <a:p>
            <a:pPr algn="ctr"/>
            <a:r>
              <a:rPr lang="mn-MN" sz="1200" dirty="0">
                <a:latin typeface="Montserrat" panose="00000500000000000000" pitchFamily="2" charset="0"/>
                <a:cs typeface="Arial" panose="020B0604020202020204" pitchFamily="34" charset="0"/>
              </a:rPr>
              <a:t>Бүх нийтийн үйлчилгээний төрлийг тогтоох, санал боловсруулах</a:t>
            </a:r>
            <a:endParaRPr lang="en-US" sz="1200" dirty="0">
              <a:latin typeface="Montserrat" panose="00000500000000000000" pitchFamily="2" charset="0"/>
              <a:cs typeface="Arial" panose="020B0604020202020204" pitchFamily="34" charset="0"/>
            </a:endParaRPr>
          </a:p>
          <a:p>
            <a:pPr lvl="0"/>
            <a:endParaRPr lang="en-US" sz="1200" b="0" i="0" dirty="0">
              <a:effectLst/>
              <a:latin typeface="Montserrat" panose="00000500000000000000" pitchFamily="2" charset="0"/>
              <a:cs typeface="Arial" panose="020B0604020202020204" pitchFamily="34" charset="0"/>
            </a:endParaRPr>
          </a:p>
          <a:p>
            <a:pPr lvl="0"/>
            <a:endParaRPr lang="en-US" sz="1200" dirty="0">
              <a:latin typeface="Montserrat" panose="00000500000000000000" pitchFamily="2" charset="0"/>
              <a:cs typeface="Arial" panose="020B0604020202020204" pitchFamily="34" charset="0"/>
            </a:endParaRPr>
          </a:p>
        </p:txBody>
      </p:sp>
      <p:sp>
        <p:nvSpPr>
          <p:cNvPr id="3" name="Rectangle 2">
            <a:extLst>
              <a:ext uri="{FF2B5EF4-FFF2-40B4-BE49-F238E27FC236}">
                <a16:creationId xmlns:a16="http://schemas.microsoft.com/office/drawing/2014/main" id="{AD913F2D-77E5-5D1D-8A20-1C00C0C103F2}"/>
              </a:ext>
            </a:extLst>
          </p:cNvPr>
          <p:cNvSpPr/>
          <p:nvPr/>
        </p:nvSpPr>
        <p:spPr>
          <a:xfrm>
            <a:off x="211349" y="1418701"/>
            <a:ext cx="1617136" cy="88764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sp>
        <p:nvSpPr>
          <p:cNvPr id="4" name="Rectangle: Rounded Corners 3">
            <a:extLst>
              <a:ext uri="{FF2B5EF4-FFF2-40B4-BE49-F238E27FC236}">
                <a16:creationId xmlns:a16="http://schemas.microsoft.com/office/drawing/2014/main" id="{E3B9E845-96D5-7F6C-1AD7-699DD806E9B9}"/>
              </a:ext>
            </a:extLst>
          </p:cNvPr>
          <p:cNvSpPr/>
          <p:nvPr/>
        </p:nvSpPr>
        <p:spPr>
          <a:xfrm>
            <a:off x="2134309" y="1418700"/>
            <a:ext cx="1618321" cy="4928796"/>
          </a:xfrm>
          <a:prstGeom prst="roundRect">
            <a:avLst>
              <a:gd name="adj" fmla="val 3300"/>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200" b="0" i="0" dirty="0">
                <a:effectLst/>
                <a:latin typeface="Montserrat" panose="00000500000000000000" pitchFamily="2" charset="0"/>
                <a:cs typeface="Arial" panose="020B0604020202020204" pitchFamily="34" charset="0"/>
              </a:rPr>
              <a:t>9.1.3 </a:t>
            </a:r>
          </a:p>
          <a:p>
            <a:pPr algn="ctr"/>
            <a:r>
              <a:rPr lang="mn-MN" sz="1200" b="0" i="0" dirty="0">
                <a:effectLst/>
                <a:latin typeface="Montserrat" panose="00000500000000000000" pitchFamily="2" charset="0"/>
                <a:cs typeface="Arial" panose="020B0604020202020204" pitchFamily="34" charset="0"/>
              </a:rPr>
              <a:t>Шуудангийн нэгдсэн кодыг боловсруулах</a:t>
            </a:r>
            <a:endParaRPr lang="en-US" sz="1200" b="0" i="0" dirty="0">
              <a:effectLst/>
              <a:latin typeface="Montserrat" panose="00000500000000000000" pitchFamily="2" charset="0"/>
              <a:cs typeface="Arial" panose="020B0604020202020204" pitchFamily="34" charset="0"/>
            </a:endParaRPr>
          </a:p>
        </p:txBody>
      </p:sp>
      <p:sp>
        <p:nvSpPr>
          <p:cNvPr id="6" name="Rectangle: Rounded Corners 5">
            <a:extLst>
              <a:ext uri="{FF2B5EF4-FFF2-40B4-BE49-F238E27FC236}">
                <a16:creationId xmlns:a16="http://schemas.microsoft.com/office/drawing/2014/main" id="{1AFBDE5E-308D-8E7C-E2AE-602B190C8F13}"/>
              </a:ext>
            </a:extLst>
          </p:cNvPr>
          <p:cNvSpPr/>
          <p:nvPr/>
        </p:nvSpPr>
        <p:spPr>
          <a:xfrm>
            <a:off x="4005013" y="1535986"/>
            <a:ext cx="1618321" cy="4811509"/>
          </a:xfrm>
          <a:prstGeom prst="roundRect">
            <a:avLst>
              <a:gd name="adj" fmla="val 3300"/>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b="0" i="0" dirty="0">
              <a:effectLst/>
              <a:latin typeface="Montserrat" panose="00000500000000000000" pitchFamily="2" charset="0"/>
              <a:cs typeface="Arial" panose="020B0604020202020204" pitchFamily="34" charset="0"/>
            </a:endParaRPr>
          </a:p>
          <a:p>
            <a:pPr algn="ctr"/>
            <a:r>
              <a:rPr lang="mn-MN" sz="1100" b="0" i="0" dirty="0">
                <a:effectLst/>
                <a:latin typeface="Montserrat" panose="00000500000000000000" pitchFamily="2" charset="0"/>
                <a:cs typeface="Arial" panose="020B0604020202020204" pitchFamily="34" charset="0"/>
              </a:rPr>
              <a:t>9.1.4 </a:t>
            </a:r>
            <a:endParaRPr lang="en-US" sz="1100" b="0" i="0" dirty="0">
              <a:effectLst/>
              <a:latin typeface="Montserrat" panose="00000500000000000000" pitchFamily="2" charset="0"/>
              <a:cs typeface="Arial" panose="020B0604020202020204" pitchFamily="34" charset="0"/>
            </a:endParaRPr>
          </a:p>
          <a:p>
            <a:pPr algn="ctr"/>
            <a:r>
              <a:rPr lang="mn-MN" sz="1100" b="0" i="0" dirty="0">
                <a:effectLst/>
                <a:latin typeface="Montserrat" panose="00000500000000000000" pitchFamily="2" charset="0"/>
                <a:cs typeface="Arial" panose="020B0604020202020204" pitchFamily="34" charset="0"/>
              </a:rPr>
              <a:t>Тусгай зөвшөөрөл олгох, түдгэлзүүлэх, сэргээх, хугацааг сунгах, нэмэлт, өөрчлөлт оруулах, хүчингүй болгох болон тусгай зөвшөөрлийн нөхцөл, шаардлагад өөрчлөлт оруулах талаар санал, дүгнэлт гаргах</a:t>
            </a:r>
            <a:endParaRPr lang="en-US" sz="1100" dirty="0">
              <a:latin typeface="Montserrat" panose="00000500000000000000" pitchFamily="2" charset="0"/>
            </a:endParaRPr>
          </a:p>
        </p:txBody>
      </p:sp>
      <p:sp>
        <p:nvSpPr>
          <p:cNvPr id="7" name="Rectangle 6">
            <a:extLst>
              <a:ext uri="{FF2B5EF4-FFF2-40B4-BE49-F238E27FC236}">
                <a16:creationId xmlns:a16="http://schemas.microsoft.com/office/drawing/2014/main" id="{D0EFF8BF-88F5-5D39-E448-D8C05FA6DA93}"/>
              </a:ext>
            </a:extLst>
          </p:cNvPr>
          <p:cNvSpPr/>
          <p:nvPr/>
        </p:nvSpPr>
        <p:spPr>
          <a:xfrm>
            <a:off x="4005013" y="1418700"/>
            <a:ext cx="1618321" cy="88764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sp>
        <p:nvSpPr>
          <p:cNvPr id="8" name="Rectangle: Rounded Corners 7">
            <a:extLst>
              <a:ext uri="{FF2B5EF4-FFF2-40B4-BE49-F238E27FC236}">
                <a16:creationId xmlns:a16="http://schemas.microsoft.com/office/drawing/2014/main" id="{1F7A1CB2-D78E-AE7D-8AF1-2E8869FE601A}"/>
              </a:ext>
            </a:extLst>
          </p:cNvPr>
          <p:cNvSpPr/>
          <p:nvPr/>
        </p:nvSpPr>
        <p:spPr>
          <a:xfrm>
            <a:off x="5890739" y="1763486"/>
            <a:ext cx="1435966" cy="4584009"/>
          </a:xfrm>
          <a:prstGeom prst="roundRect">
            <a:avLst>
              <a:gd name="adj" fmla="val 3300"/>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0" i="0" dirty="0">
              <a:effectLst/>
              <a:latin typeface="Montserrat" panose="00000500000000000000" pitchFamily="2" charset="0"/>
              <a:cs typeface="Arial" panose="020B0604020202020204" pitchFamily="34" charset="0"/>
            </a:endParaRPr>
          </a:p>
          <a:p>
            <a:pPr algn="ctr"/>
            <a:r>
              <a:rPr lang="mn-MN" sz="1200" dirty="0">
                <a:latin typeface="Montserrat" panose="00000500000000000000" pitchFamily="2" charset="0"/>
                <a:cs typeface="Arial" panose="020B0604020202020204" pitchFamily="34" charset="0"/>
              </a:rPr>
              <a:t>9.1.5 Шуудангийн харилцан холболтын журмыг баталж, хэрэгжилтийг хангуулах</a:t>
            </a:r>
            <a:endParaRPr lang="en-US" sz="1200" dirty="0">
              <a:latin typeface="Montserrat" panose="00000500000000000000" pitchFamily="2" charset="0"/>
              <a:cs typeface="Arial" panose="020B0604020202020204" pitchFamily="34" charset="0"/>
            </a:endParaRPr>
          </a:p>
          <a:p>
            <a:endParaRPr lang="en-US" sz="1200" b="0" i="0" dirty="0">
              <a:effectLst/>
              <a:latin typeface="Montserrat" panose="00000500000000000000" pitchFamily="2" charset="0"/>
              <a:cs typeface="Arial" panose="020B0604020202020204" pitchFamily="34" charset="0"/>
            </a:endParaRPr>
          </a:p>
          <a:p>
            <a:endParaRPr lang="en-US" sz="1200" dirty="0">
              <a:latin typeface="Montserrat" panose="00000500000000000000" pitchFamily="2" charset="0"/>
              <a:cs typeface="Arial" panose="020B0604020202020204" pitchFamily="34" charset="0"/>
            </a:endParaRPr>
          </a:p>
          <a:p>
            <a:endParaRPr lang="en-US" sz="1200" b="0" i="0" dirty="0">
              <a:effectLst/>
              <a:latin typeface="Montserrat" panose="00000500000000000000" pitchFamily="2" charset="0"/>
              <a:cs typeface="Arial" panose="020B0604020202020204" pitchFamily="34" charset="0"/>
            </a:endParaRPr>
          </a:p>
          <a:p>
            <a:endParaRPr lang="en-US" sz="1200" dirty="0">
              <a:latin typeface="Montserrat" panose="00000500000000000000" pitchFamily="2" charset="0"/>
              <a:cs typeface="Arial" panose="020B0604020202020204" pitchFamily="34" charset="0"/>
            </a:endParaRPr>
          </a:p>
        </p:txBody>
      </p:sp>
      <p:sp>
        <p:nvSpPr>
          <p:cNvPr id="9" name="Rectangle: Rounded Corners 8">
            <a:extLst>
              <a:ext uri="{FF2B5EF4-FFF2-40B4-BE49-F238E27FC236}">
                <a16:creationId xmlns:a16="http://schemas.microsoft.com/office/drawing/2014/main" id="{E41EF1B9-B3C6-1EB1-DD04-C1C56B1E05F0}"/>
              </a:ext>
            </a:extLst>
          </p:cNvPr>
          <p:cNvSpPr/>
          <p:nvPr/>
        </p:nvSpPr>
        <p:spPr>
          <a:xfrm>
            <a:off x="7575093" y="1444344"/>
            <a:ext cx="1404275" cy="4928795"/>
          </a:xfrm>
          <a:prstGeom prst="roundRect">
            <a:avLst>
              <a:gd name="adj" fmla="val 3300"/>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200" dirty="0">
                <a:latin typeface="Montserrat" panose="00000500000000000000" pitchFamily="2" charset="0"/>
              </a:rPr>
              <a:t>9.1.6 Шуудангийн илгээмж хүргэх хугацааг тогтоож, мөрдүүлэх</a:t>
            </a:r>
            <a:endParaRPr lang="en-US" sz="1200" dirty="0">
              <a:latin typeface="Montserrat" panose="00000500000000000000" pitchFamily="2" charset="0"/>
            </a:endParaRPr>
          </a:p>
          <a:p>
            <a:endParaRPr lang="mn-MN" sz="1200" dirty="0">
              <a:latin typeface="Montserrat" panose="00000500000000000000" pitchFamily="2" charset="0"/>
              <a:cs typeface="Arial" panose="020B0604020202020204" pitchFamily="34" charset="0"/>
            </a:endParaRPr>
          </a:p>
          <a:p>
            <a:pPr lvl="0"/>
            <a:endParaRPr lang="en-US" sz="1200" b="0" i="0" dirty="0">
              <a:effectLst/>
              <a:latin typeface="Montserrat" panose="00000500000000000000" pitchFamily="2" charset="0"/>
              <a:cs typeface="Arial" panose="020B0604020202020204" pitchFamily="34" charset="0"/>
            </a:endParaRPr>
          </a:p>
        </p:txBody>
      </p:sp>
      <p:sp>
        <p:nvSpPr>
          <p:cNvPr id="10" name="Rectangle: Rounded Corners 9">
            <a:extLst>
              <a:ext uri="{FF2B5EF4-FFF2-40B4-BE49-F238E27FC236}">
                <a16:creationId xmlns:a16="http://schemas.microsoft.com/office/drawing/2014/main" id="{DA33388E-4483-E0CE-8A65-15A6120B89ED}"/>
              </a:ext>
            </a:extLst>
          </p:cNvPr>
          <p:cNvSpPr/>
          <p:nvPr/>
        </p:nvSpPr>
        <p:spPr>
          <a:xfrm>
            <a:off x="9256865" y="1418700"/>
            <a:ext cx="1262490" cy="4923116"/>
          </a:xfrm>
          <a:prstGeom prst="roundRect">
            <a:avLst>
              <a:gd name="adj" fmla="val 3300"/>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100" b="0" i="0" dirty="0">
              <a:effectLst/>
              <a:latin typeface="Montserrat" panose="00000500000000000000" pitchFamily="2" charset="0"/>
              <a:cs typeface="Arial" panose="020B0604020202020204" pitchFamily="34" charset="0"/>
            </a:endParaRPr>
          </a:p>
          <a:p>
            <a:pPr lvl="0"/>
            <a:endParaRPr lang="en-US" sz="1100" dirty="0">
              <a:latin typeface="Montserrat" panose="00000500000000000000" pitchFamily="2" charset="0"/>
              <a:cs typeface="Arial" panose="020B0604020202020204" pitchFamily="34" charset="0"/>
            </a:endParaRPr>
          </a:p>
          <a:p>
            <a:pPr lvl="0"/>
            <a:endParaRPr lang="en-US" sz="1100" b="0" i="0" dirty="0">
              <a:effectLst/>
              <a:latin typeface="Montserrat" panose="00000500000000000000" pitchFamily="2" charset="0"/>
              <a:cs typeface="Arial" panose="020B0604020202020204" pitchFamily="34" charset="0"/>
            </a:endParaRPr>
          </a:p>
          <a:p>
            <a:pPr lvl="0"/>
            <a:endParaRPr lang="en-US" sz="1100" dirty="0">
              <a:latin typeface="Montserrat" panose="00000500000000000000" pitchFamily="2" charset="0"/>
              <a:cs typeface="Arial" panose="020B0604020202020204" pitchFamily="34" charset="0"/>
            </a:endParaRPr>
          </a:p>
          <a:p>
            <a:pPr lvl="0" algn="ctr"/>
            <a:r>
              <a:rPr lang="mn-MN" sz="1100" b="0" i="0" dirty="0">
                <a:effectLst/>
                <a:latin typeface="Montserrat" panose="00000500000000000000" pitchFamily="2" charset="0"/>
                <a:cs typeface="Arial" panose="020B0604020202020204" pitchFamily="34" charset="0"/>
              </a:rPr>
              <a:t>Бусад чиг үүрэг</a:t>
            </a:r>
          </a:p>
          <a:p>
            <a:pPr lvl="0" algn="ctr"/>
            <a:r>
              <a:rPr lang="mn-MN" sz="1100" dirty="0">
                <a:latin typeface="Montserrat" panose="00000500000000000000" pitchFamily="2" charset="0"/>
                <a:cs typeface="Arial" panose="020B0604020202020204" pitchFamily="34" charset="0"/>
              </a:rPr>
              <a:t>Харилцаа холбооны тухай хууль 9-р зүйл, Зөвшөөрлийн тухай хууль 8.1-р зүйл 9.11, 9.13, 9.15 </a:t>
            </a:r>
            <a:endParaRPr lang="mn-MN" sz="1100" b="0" i="0" dirty="0">
              <a:effectLst/>
              <a:latin typeface="Montserrat" panose="00000500000000000000" pitchFamily="2" charset="0"/>
              <a:cs typeface="Arial" panose="020B0604020202020204" pitchFamily="34" charset="0"/>
            </a:endParaRPr>
          </a:p>
          <a:p>
            <a:pPr lvl="0" algn="ctr"/>
            <a:endParaRPr lang="mn-MN" sz="1100" b="0" i="0" dirty="0">
              <a:effectLst/>
              <a:latin typeface="Montserrat" panose="00000500000000000000" pitchFamily="2" charset="0"/>
              <a:cs typeface="Arial" panose="020B0604020202020204" pitchFamily="34" charset="0"/>
            </a:endParaRPr>
          </a:p>
          <a:p>
            <a:pPr lvl="0" algn="ctr"/>
            <a:endParaRPr lang="mn-MN" sz="1100" b="0" i="0" dirty="0">
              <a:effectLst/>
              <a:latin typeface="Montserrat" panose="00000500000000000000" pitchFamily="2"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F8BB98D6-4B05-7FCE-36A7-0D1ADA226B1B}"/>
              </a:ext>
            </a:extLst>
          </p:cNvPr>
          <p:cNvSpPr/>
          <p:nvPr/>
        </p:nvSpPr>
        <p:spPr>
          <a:xfrm>
            <a:off x="10665119" y="1418700"/>
            <a:ext cx="1385049" cy="4923116"/>
          </a:xfrm>
          <a:prstGeom prst="roundRect">
            <a:avLst>
              <a:gd name="adj" fmla="val 3300"/>
            </a:avLst>
          </a:prstGeom>
          <a:solidFill>
            <a:srgbClr val="005374">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0" i="0" dirty="0">
              <a:effectLst/>
              <a:latin typeface="Montserrat" panose="00000500000000000000" pitchFamily="2" charset="0"/>
              <a:cs typeface="Arial" panose="020B0604020202020204" pitchFamily="34" charset="0"/>
            </a:endParaRPr>
          </a:p>
          <a:p>
            <a:endParaRPr lang="en-US" sz="1200" dirty="0">
              <a:latin typeface="Montserrat" panose="00000500000000000000" pitchFamily="2" charset="0"/>
              <a:cs typeface="Arial" panose="020B0604020202020204" pitchFamily="34" charset="0"/>
            </a:endParaRPr>
          </a:p>
          <a:p>
            <a:endParaRPr lang="en-US" sz="1200" b="0" i="0" dirty="0">
              <a:effectLst/>
              <a:latin typeface="Montserrat" panose="00000500000000000000" pitchFamily="2" charset="0"/>
              <a:cs typeface="Arial" panose="020B0604020202020204" pitchFamily="34" charset="0"/>
            </a:endParaRPr>
          </a:p>
          <a:p>
            <a:pPr algn="ctr"/>
            <a:r>
              <a:rPr lang="mn-MN" sz="1200" b="0" i="0" dirty="0">
                <a:effectLst/>
                <a:latin typeface="Montserrat" panose="00000500000000000000" pitchFamily="2" charset="0"/>
                <a:cs typeface="Arial" panose="020B0604020202020204" pitchFamily="34" charset="0"/>
              </a:rPr>
              <a:t>ДШХ-оос гаргасан баримт бичиг, зөвлөмж, ОУ-ын туршлагыг өөрийн оронд хэрэгжүүлэх санал боловсруулах</a:t>
            </a:r>
          </a:p>
        </p:txBody>
      </p:sp>
      <p:sp>
        <p:nvSpPr>
          <p:cNvPr id="12" name="Rectangle 11">
            <a:extLst>
              <a:ext uri="{FF2B5EF4-FFF2-40B4-BE49-F238E27FC236}">
                <a16:creationId xmlns:a16="http://schemas.microsoft.com/office/drawing/2014/main" id="{DABBE493-382B-F558-6443-4EDF2CC04094}"/>
              </a:ext>
            </a:extLst>
          </p:cNvPr>
          <p:cNvSpPr/>
          <p:nvPr/>
        </p:nvSpPr>
        <p:spPr>
          <a:xfrm>
            <a:off x="10663153" y="1418699"/>
            <a:ext cx="1385049" cy="88764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sp>
        <p:nvSpPr>
          <p:cNvPr id="13" name="Rectangle 12">
            <a:extLst>
              <a:ext uri="{FF2B5EF4-FFF2-40B4-BE49-F238E27FC236}">
                <a16:creationId xmlns:a16="http://schemas.microsoft.com/office/drawing/2014/main" id="{7258DE4C-4CDB-18CC-3AC0-585927D1348C}"/>
              </a:ext>
            </a:extLst>
          </p:cNvPr>
          <p:cNvSpPr/>
          <p:nvPr/>
        </p:nvSpPr>
        <p:spPr>
          <a:xfrm>
            <a:off x="9252936" y="1418699"/>
            <a:ext cx="1247487" cy="88764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sp>
        <p:nvSpPr>
          <p:cNvPr id="14" name="Rectangle 13">
            <a:extLst>
              <a:ext uri="{FF2B5EF4-FFF2-40B4-BE49-F238E27FC236}">
                <a16:creationId xmlns:a16="http://schemas.microsoft.com/office/drawing/2014/main" id="{649EE309-61D2-1D12-E826-C6E638A39241}"/>
              </a:ext>
            </a:extLst>
          </p:cNvPr>
          <p:cNvSpPr/>
          <p:nvPr/>
        </p:nvSpPr>
        <p:spPr>
          <a:xfrm>
            <a:off x="5887273" y="1418699"/>
            <a:ext cx="1438639" cy="88764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sp>
        <p:nvSpPr>
          <p:cNvPr id="15" name="Rectangle 14">
            <a:extLst>
              <a:ext uri="{FF2B5EF4-FFF2-40B4-BE49-F238E27FC236}">
                <a16:creationId xmlns:a16="http://schemas.microsoft.com/office/drawing/2014/main" id="{C6337E6A-C4BA-584A-3FCB-B63E2BF29028}"/>
              </a:ext>
            </a:extLst>
          </p:cNvPr>
          <p:cNvSpPr/>
          <p:nvPr/>
        </p:nvSpPr>
        <p:spPr>
          <a:xfrm>
            <a:off x="7581591" y="1418699"/>
            <a:ext cx="1397777" cy="88764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sp>
        <p:nvSpPr>
          <p:cNvPr id="16" name="Rectangle 15">
            <a:extLst>
              <a:ext uri="{FF2B5EF4-FFF2-40B4-BE49-F238E27FC236}">
                <a16:creationId xmlns:a16="http://schemas.microsoft.com/office/drawing/2014/main" id="{C7E7A0D2-9C34-BDAB-DD54-948C993980F9}"/>
              </a:ext>
            </a:extLst>
          </p:cNvPr>
          <p:cNvSpPr/>
          <p:nvPr/>
        </p:nvSpPr>
        <p:spPr>
          <a:xfrm>
            <a:off x="2135494" y="1418700"/>
            <a:ext cx="1617136" cy="88764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itchFamily="2" charset="0"/>
            </a:endParaRPr>
          </a:p>
        </p:txBody>
      </p:sp>
      <p:pic>
        <p:nvPicPr>
          <p:cNvPr id="17" name="Graphic 16" descr="Scales of justice">
            <a:extLst>
              <a:ext uri="{FF2B5EF4-FFF2-40B4-BE49-F238E27FC236}">
                <a16:creationId xmlns:a16="http://schemas.microsoft.com/office/drawing/2014/main" id="{F48ADF7F-39D7-CF78-3BB0-8DC9E2B05CC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2710" y="1401854"/>
            <a:ext cx="921329" cy="921329"/>
          </a:xfrm>
          <a:prstGeom prst="rect">
            <a:avLst/>
          </a:prstGeom>
        </p:spPr>
      </p:pic>
      <p:pic>
        <p:nvPicPr>
          <p:cNvPr id="18" name="Picture 17">
            <a:extLst>
              <a:ext uri="{FF2B5EF4-FFF2-40B4-BE49-F238E27FC236}">
                <a16:creationId xmlns:a16="http://schemas.microsoft.com/office/drawing/2014/main" id="{B17E9B4A-59F8-F0ED-6DBA-390D932229BA}"/>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04708" y="1318025"/>
            <a:ext cx="1081787" cy="1081787"/>
          </a:xfrm>
          <a:prstGeom prst="rect">
            <a:avLst/>
          </a:prstGeom>
        </p:spPr>
      </p:pic>
      <p:pic>
        <p:nvPicPr>
          <p:cNvPr id="19" name="Picture 18">
            <a:extLst>
              <a:ext uri="{FF2B5EF4-FFF2-40B4-BE49-F238E27FC236}">
                <a16:creationId xmlns:a16="http://schemas.microsoft.com/office/drawing/2014/main" id="{5D3008A8-CA6D-3225-BC83-C4AC54E6D337}"/>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65068" y="1505501"/>
            <a:ext cx="824324" cy="706834"/>
          </a:xfrm>
          <a:prstGeom prst="rect">
            <a:avLst/>
          </a:prstGeom>
        </p:spPr>
      </p:pic>
      <p:pic>
        <p:nvPicPr>
          <p:cNvPr id="20" name="Picture 19">
            <a:extLst>
              <a:ext uri="{FF2B5EF4-FFF2-40B4-BE49-F238E27FC236}">
                <a16:creationId xmlns:a16="http://schemas.microsoft.com/office/drawing/2014/main" id="{EE476F8F-B5F0-7E72-E7A3-055E2A37B7B7}"/>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31579" y="1484591"/>
            <a:ext cx="754692" cy="754692"/>
          </a:xfrm>
          <a:prstGeom prst="rect">
            <a:avLst/>
          </a:prstGeom>
        </p:spPr>
      </p:pic>
      <p:pic>
        <p:nvPicPr>
          <p:cNvPr id="21" name="Graphic 20" descr="Gavel">
            <a:extLst>
              <a:ext uri="{FF2B5EF4-FFF2-40B4-BE49-F238E27FC236}">
                <a16:creationId xmlns:a16="http://schemas.microsoft.com/office/drawing/2014/main" id="{EA7FC252-BC58-F2A0-7E05-7537F3770B1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07325" y="1453581"/>
            <a:ext cx="810673" cy="810673"/>
          </a:xfrm>
          <a:prstGeom prst="rect">
            <a:avLst/>
          </a:prstGeom>
        </p:spPr>
      </p:pic>
      <p:pic>
        <p:nvPicPr>
          <p:cNvPr id="22" name="Picture 21">
            <a:extLst>
              <a:ext uri="{FF2B5EF4-FFF2-40B4-BE49-F238E27FC236}">
                <a16:creationId xmlns:a16="http://schemas.microsoft.com/office/drawing/2014/main" id="{6A418CC8-27ED-7139-0067-36A7202A742B}"/>
              </a:ext>
            </a:extLst>
          </p:cNvPr>
          <p:cNvPicPr>
            <a:picLocks noChangeAspect="1"/>
          </p:cNvPicPr>
          <p:nvPr/>
        </p:nvPicPr>
        <p:blipFill>
          <a:blip r:embed="rId1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19905" y="1518937"/>
            <a:ext cx="800023" cy="679959"/>
          </a:xfrm>
          <a:prstGeom prst="rect">
            <a:avLst/>
          </a:prstGeom>
        </p:spPr>
      </p:pic>
      <p:pic>
        <p:nvPicPr>
          <p:cNvPr id="23" name="Picture 22">
            <a:extLst>
              <a:ext uri="{FF2B5EF4-FFF2-40B4-BE49-F238E27FC236}">
                <a16:creationId xmlns:a16="http://schemas.microsoft.com/office/drawing/2014/main" id="{29B93F0D-8EDC-79F7-87DD-D2525CFD04E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72800" y="1484591"/>
            <a:ext cx="795206" cy="795206"/>
          </a:xfrm>
          <a:prstGeom prst="rect">
            <a:avLst/>
          </a:prstGeom>
        </p:spPr>
      </p:pic>
      <p:sp>
        <p:nvSpPr>
          <p:cNvPr id="24" name="TextBox 23">
            <a:extLst>
              <a:ext uri="{FF2B5EF4-FFF2-40B4-BE49-F238E27FC236}">
                <a16:creationId xmlns:a16="http://schemas.microsoft.com/office/drawing/2014/main" id="{7E135C5E-0B23-E465-D5FE-9DF36947E2C2}"/>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зохицуулалт</a:t>
            </a:r>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950905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7DAB4-8242-B304-3A30-E67A603588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2" name="TextBox 1">
            <a:extLst>
              <a:ext uri="{FF2B5EF4-FFF2-40B4-BE49-F238E27FC236}">
                <a16:creationId xmlns:a16="http://schemas.microsoft.com/office/drawing/2014/main" id="{FA9575D2-B2F8-886E-AC5E-8150B5C755E8}"/>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статистик мэдээлэл</a:t>
            </a:r>
            <a:endParaRPr lang="en-US" dirty="0">
              <a:solidFill>
                <a:schemeClr val="bg1"/>
              </a:solidFill>
              <a:latin typeface="Montserrat" panose="00000500000000000000" pitchFamily="2" charset="0"/>
            </a:endParaRPr>
          </a:p>
        </p:txBody>
      </p:sp>
      <p:graphicFrame>
        <p:nvGraphicFramePr>
          <p:cNvPr id="6" name="Chart 5">
            <a:extLst>
              <a:ext uri="{FF2B5EF4-FFF2-40B4-BE49-F238E27FC236}">
                <a16:creationId xmlns:a16="http://schemas.microsoft.com/office/drawing/2014/main" id="{443E83A6-8FB2-179E-DE29-0D0E3BF79CFE}"/>
              </a:ext>
            </a:extLst>
          </p:cNvPr>
          <p:cNvGraphicFramePr/>
          <p:nvPr>
            <p:extLst>
              <p:ext uri="{D42A27DB-BD31-4B8C-83A1-F6EECF244321}">
                <p14:modId xmlns:p14="http://schemas.microsoft.com/office/powerpoint/2010/main" val="583548946"/>
              </p:ext>
            </p:extLst>
          </p:nvPr>
        </p:nvGraphicFramePr>
        <p:xfrm>
          <a:off x="412168" y="1538664"/>
          <a:ext cx="3838400" cy="4955441"/>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23">
            <a:extLst>
              <a:ext uri="{FF2B5EF4-FFF2-40B4-BE49-F238E27FC236}">
                <a16:creationId xmlns:a16="http://schemas.microsoft.com/office/drawing/2014/main" id="{6FFDF08A-A541-6AF5-F74E-97BB415EE60D}"/>
              </a:ext>
            </a:extLst>
          </p:cNvPr>
          <p:cNvSpPr txBox="1"/>
          <p:nvPr/>
        </p:nvSpPr>
        <p:spPr>
          <a:xfrm>
            <a:off x="100600" y="1092388"/>
            <a:ext cx="4042775" cy="430887"/>
          </a:xfrm>
          <a:prstGeom prst="rect">
            <a:avLst/>
          </a:prstGeom>
          <a:noFill/>
        </p:spPr>
        <p:txBody>
          <a:bodyPr wrap="square">
            <a:spAutoFit/>
          </a:bodyPr>
          <a:lstStyle/>
          <a:p>
            <a:pPr algn="ctr"/>
            <a:r>
              <a:rPr lang="en-US" sz="1100" dirty="0">
                <a:latin typeface="Montserrat" panose="00000500000000000000" pitchFamily="2" charset="0"/>
                <a:ea typeface="Roboto" panose="02000000000000000000" pitchFamily="2" charset="0"/>
                <a:cs typeface="Roboto" panose="02000000000000000000" pitchFamily="2" charset="0"/>
              </a:rPr>
              <a:t>Шуудангийн </a:t>
            </a:r>
            <a:r>
              <a:rPr lang="mn-MN" sz="1100" dirty="0">
                <a:latin typeface="Montserrat" panose="00000500000000000000" pitchFamily="2" charset="0"/>
                <a:ea typeface="Roboto" panose="02000000000000000000" pitchFamily="2" charset="0"/>
                <a:cs typeface="Roboto" panose="02000000000000000000" pitchFamily="2" charset="0"/>
              </a:rPr>
              <a:t>тусгай зөвшөөрөл эзэмшигчдийн </a:t>
            </a:r>
            <a:r>
              <a:rPr lang="en-US" sz="1100" dirty="0" err="1">
                <a:latin typeface="Montserrat" panose="00000500000000000000" pitchFamily="2" charset="0"/>
                <a:ea typeface="Roboto" panose="02000000000000000000" pitchFamily="2" charset="0"/>
                <a:cs typeface="Roboto" panose="02000000000000000000" pitchFamily="2" charset="0"/>
              </a:rPr>
              <a:t>орлого</a:t>
            </a:r>
            <a:r>
              <a:rPr lang="en-US" sz="1100" dirty="0">
                <a:latin typeface="Montserrat" panose="00000500000000000000" pitchFamily="2" charset="0"/>
                <a:ea typeface="Roboto" panose="02000000000000000000" pitchFamily="2" charset="0"/>
                <a:cs typeface="Roboto" panose="02000000000000000000" pitchFamily="2" charset="0"/>
              </a:rPr>
              <a:t> (5 </a:t>
            </a:r>
            <a:r>
              <a:rPr lang="mn-MN" sz="1100" dirty="0">
                <a:latin typeface="Montserrat" panose="00000500000000000000" pitchFamily="2" charset="0"/>
                <a:ea typeface="Roboto" panose="02000000000000000000" pitchFamily="2" charset="0"/>
                <a:cs typeface="Roboto" panose="02000000000000000000" pitchFamily="2" charset="0"/>
              </a:rPr>
              <a:t>жилээр, тэрбум</a:t>
            </a:r>
            <a:r>
              <a:rPr lang="en-US" sz="1100" dirty="0">
                <a:latin typeface="Montserrat" panose="00000500000000000000" pitchFamily="2" charset="0"/>
                <a:ea typeface="Roboto" panose="02000000000000000000" pitchFamily="2" charset="0"/>
                <a:cs typeface="Roboto" panose="02000000000000000000" pitchFamily="2" charset="0"/>
              </a:rPr>
              <a:t>) </a:t>
            </a:r>
          </a:p>
        </p:txBody>
      </p:sp>
      <p:graphicFrame>
        <p:nvGraphicFramePr>
          <p:cNvPr id="3" name="Chart 2">
            <a:extLst>
              <a:ext uri="{FF2B5EF4-FFF2-40B4-BE49-F238E27FC236}">
                <a16:creationId xmlns:a16="http://schemas.microsoft.com/office/drawing/2014/main" id="{88774BAF-D1EE-8441-17AC-1BD52575B78F}"/>
              </a:ext>
            </a:extLst>
          </p:cNvPr>
          <p:cNvGraphicFramePr/>
          <p:nvPr>
            <p:extLst>
              <p:ext uri="{D42A27DB-BD31-4B8C-83A1-F6EECF244321}">
                <p14:modId xmlns:p14="http://schemas.microsoft.com/office/powerpoint/2010/main" val="1025188089"/>
              </p:ext>
            </p:extLst>
          </p:nvPr>
        </p:nvGraphicFramePr>
        <p:xfrm>
          <a:off x="4461977" y="1540613"/>
          <a:ext cx="3135086" cy="2075002"/>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a:extLst>
              <a:ext uri="{FF2B5EF4-FFF2-40B4-BE49-F238E27FC236}">
                <a16:creationId xmlns:a16="http://schemas.microsoft.com/office/drawing/2014/main" id="{B110A118-FDD7-96E5-8138-43731D0D2DB2}"/>
              </a:ext>
            </a:extLst>
          </p:cNvPr>
          <p:cNvSpPr txBox="1"/>
          <p:nvPr/>
        </p:nvSpPr>
        <p:spPr>
          <a:xfrm>
            <a:off x="4502953" y="1169688"/>
            <a:ext cx="3243399" cy="369332"/>
          </a:xfrm>
          <a:prstGeom prst="rect">
            <a:avLst/>
          </a:prstGeom>
          <a:noFill/>
        </p:spPr>
        <p:txBody>
          <a:bodyPr wrap="square">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Шуудангийн </a:t>
            </a:r>
            <a:r>
              <a:rPr lang="mn-MN" sz="900" dirty="0">
                <a:latin typeface="Montserrat" panose="00000500000000000000" pitchFamily="2" charset="0"/>
                <a:ea typeface="Roboto" panose="02000000000000000000" pitchFamily="2" charset="0"/>
                <a:cs typeface="Roboto" panose="02000000000000000000" pitchFamily="2" charset="0"/>
              </a:rPr>
              <a:t>тусгай зөвшөөрөл эзэмшигчдийн</a:t>
            </a:r>
          </a:p>
          <a:p>
            <a:pPr algn="ctr"/>
            <a:r>
              <a:rPr lang="mn-MN" sz="900" dirty="0">
                <a:latin typeface="Montserrat" panose="00000500000000000000" pitchFamily="2" charset="0"/>
                <a:ea typeface="Roboto" panose="02000000000000000000" pitchFamily="2" charset="0"/>
                <a:cs typeface="Roboto" panose="02000000000000000000" pitchFamily="2" charset="0"/>
              </a:rPr>
              <a:t>хөрөнгө оруулалт</a:t>
            </a:r>
            <a:r>
              <a:rPr lang="en-US" sz="900" dirty="0">
                <a:latin typeface="Montserrat" panose="00000500000000000000" pitchFamily="2" charset="0"/>
                <a:ea typeface="Roboto" panose="02000000000000000000" pitchFamily="2" charset="0"/>
                <a:cs typeface="Roboto" panose="02000000000000000000" pitchFamily="2" charset="0"/>
              </a:rPr>
              <a:t> (5 </a:t>
            </a:r>
            <a:r>
              <a:rPr lang="mn-MN" sz="900" dirty="0">
                <a:latin typeface="Montserrat" panose="00000500000000000000" pitchFamily="2" charset="0"/>
                <a:ea typeface="Roboto" panose="02000000000000000000" pitchFamily="2" charset="0"/>
                <a:cs typeface="Roboto" panose="02000000000000000000" pitchFamily="2" charset="0"/>
              </a:rPr>
              <a:t>жилээр, тэрбум</a:t>
            </a:r>
            <a:r>
              <a:rPr lang="en-US" sz="900" dirty="0">
                <a:latin typeface="Montserrat" panose="00000500000000000000" pitchFamily="2" charset="0"/>
                <a:ea typeface="Roboto" panose="02000000000000000000" pitchFamily="2" charset="0"/>
                <a:cs typeface="Roboto" panose="02000000000000000000" pitchFamily="2" charset="0"/>
              </a:rPr>
              <a:t>) </a:t>
            </a:r>
          </a:p>
        </p:txBody>
      </p:sp>
      <p:graphicFrame>
        <p:nvGraphicFramePr>
          <p:cNvPr id="25" name="Chart 24">
            <a:extLst>
              <a:ext uri="{FF2B5EF4-FFF2-40B4-BE49-F238E27FC236}">
                <a16:creationId xmlns:a16="http://schemas.microsoft.com/office/drawing/2014/main" id="{422B4D37-36A2-3B58-DD87-EEDD2865F595}"/>
              </a:ext>
            </a:extLst>
          </p:cNvPr>
          <p:cNvGraphicFramePr/>
          <p:nvPr>
            <p:extLst>
              <p:ext uri="{D42A27DB-BD31-4B8C-83A1-F6EECF244321}">
                <p14:modId xmlns:p14="http://schemas.microsoft.com/office/powerpoint/2010/main" val="3213628371"/>
              </p:ext>
            </p:extLst>
          </p:nvPr>
        </p:nvGraphicFramePr>
        <p:xfrm>
          <a:off x="4502953" y="4042526"/>
          <a:ext cx="3135088" cy="2445926"/>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Box 6">
            <a:extLst>
              <a:ext uri="{FF2B5EF4-FFF2-40B4-BE49-F238E27FC236}">
                <a16:creationId xmlns:a16="http://schemas.microsoft.com/office/drawing/2014/main" id="{B7674468-3B67-AE33-81B5-CD9C7BB8EE72}"/>
              </a:ext>
            </a:extLst>
          </p:cNvPr>
          <p:cNvSpPr txBox="1"/>
          <p:nvPr/>
        </p:nvSpPr>
        <p:spPr>
          <a:xfrm>
            <a:off x="4360254" y="3671600"/>
            <a:ext cx="3338532" cy="369332"/>
          </a:xfrm>
          <a:prstGeom prst="rect">
            <a:avLst/>
          </a:prstGeom>
          <a:noFill/>
        </p:spPr>
        <p:txBody>
          <a:bodyPr wrap="square">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Шуудангийн</a:t>
            </a:r>
            <a:r>
              <a:rPr lang="mn-MN" sz="900" dirty="0">
                <a:latin typeface="Montserrat" panose="00000500000000000000" pitchFamily="2" charset="0"/>
                <a:ea typeface="Roboto" panose="02000000000000000000" pitchFamily="2" charset="0"/>
                <a:cs typeface="Roboto" panose="02000000000000000000" pitchFamily="2" charset="0"/>
              </a:rPr>
              <a:t> тусгай зөвшөөрөл эзэмшигчдийн</a:t>
            </a:r>
          </a:p>
          <a:p>
            <a:pPr algn="ctr"/>
            <a:r>
              <a:rPr lang="mn-MN" sz="900" dirty="0">
                <a:latin typeface="Montserrat" panose="00000500000000000000" pitchFamily="2" charset="0"/>
                <a:ea typeface="Roboto" panose="02000000000000000000" pitchFamily="2" charset="0"/>
                <a:cs typeface="Roboto" panose="02000000000000000000" pitchFamily="2" charset="0"/>
              </a:rPr>
              <a:t>төсөвт төвлөрүүлсэн орлого </a:t>
            </a:r>
            <a:r>
              <a:rPr lang="en-US" sz="900" dirty="0">
                <a:latin typeface="Montserrat" panose="00000500000000000000" pitchFamily="2" charset="0"/>
                <a:ea typeface="Roboto" panose="02000000000000000000" pitchFamily="2" charset="0"/>
                <a:cs typeface="Roboto" panose="02000000000000000000" pitchFamily="2" charset="0"/>
              </a:rPr>
              <a:t>(5 </a:t>
            </a:r>
            <a:r>
              <a:rPr lang="mn-MN" sz="900" dirty="0">
                <a:latin typeface="Montserrat" panose="00000500000000000000" pitchFamily="2" charset="0"/>
                <a:ea typeface="Roboto" panose="02000000000000000000" pitchFamily="2" charset="0"/>
                <a:cs typeface="Roboto" panose="02000000000000000000" pitchFamily="2" charset="0"/>
              </a:rPr>
              <a:t>жилээр, тэрбум</a:t>
            </a:r>
            <a:r>
              <a:rPr lang="en-US" sz="900" dirty="0">
                <a:latin typeface="Montserrat" panose="00000500000000000000" pitchFamily="2" charset="0"/>
                <a:ea typeface="Roboto" panose="02000000000000000000" pitchFamily="2" charset="0"/>
                <a:cs typeface="Roboto" panose="02000000000000000000" pitchFamily="2" charset="0"/>
              </a:rPr>
              <a:t>) </a:t>
            </a:r>
          </a:p>
        </p:txBody>
      </p:sp>
      <p:graphicFrame>
        <p:nvGraphicFramePr>
          <p:cNvPr id="8" name="Chart 7">
            <a:extLst>
              <a:ext uri="{FF2B5EF4-FFF2-40B4-BE49-F238E27FC236}">
                <a16:creationId xmlns:a16="http://schemas.microsoft.com/office/drawing/2014/main" id="{1F9E73BD-4364-75EA-9D18-45618D0AE2B1}"/>
              </a:ext>
            </a:extLst>
          </p:cNvPr>
          <p:cNvGraphicFramePr/>
          <p:nvPr>
            <p:extLst>
              <p:ext uri="{D42A27DB-BD31-4B8C-83A1-F6EECF244321}">
                <p14:modId xmlns:p14="http://schemas.microsoft.com/office/powerpoint/2010/main" val="3197728687"/>
              </p:ext>
            </p:extLst>
          </p:nvPr>
        </p:nvGraphicFramePr>
        <p:xfrm>
          <a:off x="7400925" y="1238251"/>
          <a:ext cx="4933775" cy="4336622"/>
        </p:xfrm>
        <a:graphic>
          <a:graphicData uri="http://schemas.openxmlformats.org/drawingml/2006/chart">
            <c:chart xmlns:c="http://schemas.openxmlformats.org/drawingml/2006/chart" xmlns:r="http://schemas.openxmlformats.org/officeDocument/2006/relationships" r:id="rId7"/>
          </a:graphicData>
        </a:graphic>
      </p:graphicFrame>
      <p:sp>
        <p:nvSpPr>
          <p:cNvPr id="10" name="TextBox 9">
            <a:extLst>
              <a:ext uri="{FF2B5EF4-FFF2-40B4-BE49-F238E27FC236}">
                <a16:creationId xmlns:a16="http://schemas.microsoft.com/office/drawing/2014/main" id="{0DD31E50-579B-CC69-AF92-C67D5FDD6FB1}"/>
              </a:ext>
            </a:extLst>
          </p:cNvPr>
          <p:cNvSpPr txBox="1"/>
          <p:nvPr/>
        </p:nvSpPr>
        <p:spPr>
          <a:xfrm>
            <a:off x="8222826" y="5621599"/>
            <a:ext cx="3557006" cy="461665"/>
          </a:xfrm>
          <a:prstGeom prst="rect">
            <a:avLst/>
          </a:prstGeom>
          <a:noFill/>
        </p:spPr>
        <p:txBody>
          <a:bodyPr wrap="square">
            <a:spAutoFit/>
          </a:bodyPr>
          <a:lstStyle/>
          <a:p>
            <a:pPr algn="ctr"/>
            <a:r>
              <a:rPr lang="mn-MN" sz="1200" dirty="0">
                <a:latin typeface="Montserrat" panose="00000500000000000000" pitchFamily="2" charset="0"/>
                <a:ea typeface="Roboto" panose="02000000000000000000" pitchFamily="2" charset="0"/>
                <a:cs typeface="Roboto" panose="02000000000000000000" pitchFamily="2" charset="0"/>
              </a:rPr>
              <a:t>Нийт </a:t>
            </a:r>
            <a:r>
              <a:rPr lang="en-US" sz="1200" dirty="0">
                <a:latin typeface="Montserrat" panose="00000500000000000000" pitchFamily="2" charset="0"/>
                <a:ea typeface="Roboto" panose="02000000000000000000" pitchFamily="2" charset="0"/>
                <a:cs typeface="Roboto" panose="02000000000000000000" pitchFamily="2" charset="0"/>
              </a:rPr>
              <a:t>1,766 </a:t>
            </a:r>
            <a:r>
              <a:rPr lang="en-US" sz="1200" dirty="0" err="1">
                <a:latin typeface="Montserrat" panose="00000500000000000000" pitchFamily="2" charset="0"/>
                <a:ea typeface="Roboto" panose="02000000000000000000" pitchFamily="2" charset="0"/>
                <a:cs typeface="Roboto" panose="02000000000000000000" pitchFamily="2" charset="0"/>
              </a:rPr>
              <a:t>шууданч</a:t>
            </a:r>
            <a:r>
              <a:rPr lang="mn-MN" sz="1200" dirty="0">
                <a:latin typeface="Montserrat" panose="00000500000000000000" pitchFamily="2" charset="0"/>
                <a:ea typeface="Roboto" panose="02000000000000000000" pitchFamily="2" charset="0"/>
                <a:cs typeface="Roboto" panose="02000000000000000000" pitchFamily="2" charset="0"/>
              </a:rPr>
              <a:t>аас Шуудан холбооны инженер </a:t>
            </a:r>
            <a:r>
              <a:rPr lang="en-US" sz="1200" dirty="0">
                <a:solidFill>
                  <a:srgbClr val="FF0000"/>
                </a:solidFill>
                <a:latin typeface="Montserrat" panose="00000500000000000000" pitchFamily="2" charset="0"/>
                <a:ea typeface="Roboto" panose="02000000000000000000" pitchFamily="2" charset="0"/>
                <a:cs typeface="Roboto" panose="02000000000000000000" pitchFamily="2" charset="0"/>
              </a:rPr>
              <a:t>3</a:t>
            </a:r>
            <a:r>
              <a:rPr lang="mn-MN" sz="1200" dirty="0">
                <a:solidFill>
                  <a:srgbClr val="FF0000"/>
                </a:solidFill>
                <a:latin typeface="Montserrat" panose="00000500000000000000" pitchFamily="2" charset="0"/>
                <a:ea typeface="Roboto" panose="02000000000000000000" pitchFamily="2" charset="0"/>
                <a:cs typeface="Roboto" panose="02000000000000000000" pitchFamily="2" charset="0"/>
              </a:rPr>
              <a:t>2</a:t>
            </a:r>
            <a:r>
              <a:rPr lang="mn-MN" sz="1200" dirty="0">
                <a:latin typeface="Montserrat" panose="00000500000000000000" pitchFamily="2" charset="0"/>
                <a:ea typeface="Roboto" panose="02000000000000000000" pitchFamily="2" charset="0"/>
                <a:cs typeface="Roboto" panose="02000000000000000000" pitchFamily="2" charset="0"/>
              </a:rPr>
              <a:t> байна</a:t>
            </a:r>
            <a:endParaRPr lang="en-US" sz="1200" dirty="0">
              <a:latin typeface="Montserrat" panose="000005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20F617E1-8591-60B0-60F7-D38632FE5E31}"/>
              </a:ext>
            </a:extLst>
          </p:cNvPr>
          <p:cNvSpPr txBox="1"/>
          <p:nvPr/>
        </p:nvSpPr>
        <p:spPr>
          <a:xfrm>
            <a:off x="9063956" y="2427541"/>
            <a:ext cx="1607712" cy="707886"/>
          </a:xfrm>
          <a:prstGeom prst="rect">
            <a:avLst/>
          </a:prstGeom>
          <a:noFill/>
        </p:spPr>
        <p:txBody>
          <a:bodyPr wrap="square">
            <a:spAutoFit/>
          </a:bodyPr>
          <a:lstStyle/>
          <a:p>
            <a:pPr algn="ctr"/>
            <a:r>
              <a:rPr lang="en-US" sz="2000" b="1" dirty="0">
                <a:latin typeface="Montserrat" panose="00000500000000000000" pitchFamily="2" charset="0"/>
                <a:ea typeface="Roboto" panose="02000000000000000000" pitchFamily="2" charset="0"/>
                <a:cs typeface="Roboto" panose="02000000000000000000" pitchFamily="2" charset="0"/>
              </a:rPr>
              <a:t>1</a:t>
            </a:r>
            <a:r>
              <a:rPr lang="mn-MN" sz="2000" b="1" dirty="0">
                <a:latin typeface="Montserrat" panose="00000500000000000000" pitchFamily="2" charset="0"/>
                <a:ea typeface="Roboto" panose="02000000000000000000" pitchFamily="2" charset="0"/>
                <a:cs typeface="Roboto" panose="02000000000000000000" pitchFamily="2" charset="0"/>
              </a:rPr>
              <a:t>766</a:t>
            </a:r>
            <a:r>
              <a:rPr lang="en-US" sz="2000" b="1" dirty="0">
                <a:latin typeface="Montserrat" panose="00000500000000000000" pitchFamily="2" charset="0"/>
                <a:ea typeface="Roboto" panose="02000000000000000000" pitchFamily="2" charset="0"/>
                <a:cs typeface="Roboto" panose="02000000000000000000" pitchFamily="2" charset="0"/>
              </a:rPr>
              <a:t> </a:t>
            </a:r>
            <a:r>
              <a:rPr lang="mn-MN" sz="2000" b="1" dirty="0">
                <a:latin typeface="Montserrat" panose="00000500000000000000" pitchFamily="2" charset="0"/>
                <a:ea typeface="Roboto" panose="02000000000000000000" pitchFamily="2" charset="0"/>
                <a:cs typeface="Roboto" panose="02000000000000000000" pitchFamily="2" charset="0"/>
              </a:rPr>
              <a:t>ажилтан</a:t>
            </a:r>
            <a:endParaRPr lang="en-US" sz="2000" b="1" dirty="0">
              <a:latin typeface="Montserrat" panose="00000500000000000000" pitchFamily="2" charset="0"/>
              <a:ea typeface="Roboto" panose="02000000000000000000" pitchFamily="2" charset="0"/>
              <a:cs typeface="Roboto" panose="02000000000000000000" pitchFamily="2" charset="0"/>
            </a:endParaRPr>
          </a:p>
        </p:txBody>
      </p:sp>
      <p:sp>
        <p:nvSpPr>
          <p:cNvPr id="12" name="TextBox 11">
            <a:extLst>
              <a:ext uri="{FF2B5EF4-FFF2-40B4-BE49-F238E27FC236}">
                <a16:creationId xmlns:a16="http://schemas.microsoft.com/office/drawing/2014/main" id="{DEC00F27-F267-47F1-FD12-C4940EC685AA}"/>
              </a:ext>
            </a:extLst>
          </p:cNvPr>
          <p:cNvSpPr txBox="1"/>
          <p:nvPr/>
        </p:nvSpPr>
        <p:spPr>
          <a:xfrm>
            <a:off x="8634994" y="6532986"/>
            <a:ext cx="3557006" cy="261610"/>
          </a:xfrm>
          <a:prstGeom prst="rect">
            <a:avLst/>
          </a:prstGeom>
          <a:noFill/>
        </p:spPr>
        <p:txBody>
          <a:bodyPr wrap="square">
            <a:spAutoFit/>
          </a:bodyPr>
          <a:lstStyle/>
          <a:p>
            <a:pPr algn="r"/>
            <a:r>
              <a:rPr lang="mn-MN" sz="1050" dirty="0">
                <a:latin typeface="Montserrat" panose="00000500000000000000" pitchFamily="2" charset="0"/>
                <a:ea typeface="Roboto" panose="02000000000000000000" pitchFamily="2" charset="0"/>
                <a:cs typeface="Roboto" panose="02000000000000000000" pitchFamily="2" charset="0"/>
              </a:rPr>
              <a:t>Эх сурвалж</a:t>
            </a:r>
            <a:r>
              <a:rPr lang="en-US" sz="1050" dirty="0">
                <a:latin typeface="Montserrat" panose="00000500000000000000" pitchFamily="2" charset="0"/>
                <a:ea typeface="Roboto" panose="02000000000000000000" pitchFamily="2" charset="0"/>
                <a:cs typeface="Roboto" panose="02000000000000000000" pitchFamily="2" charset="0"/>
              </a:rPr>
              <a:t>: statistic.crc.gov.mn</a:t>
            </a:r>
          </a:p>
        </p:txBody>
      </p:sp>
    </p:spTree>
    <p:extLst>
      <p:ext uri="{BB962C8B-B14F-4D97-AF65-F5344CB8AC3E}">
        <p14:creationId xmlns:p14="http://schemas.microsoft.com/office/powerpoint/2010/main" val="1884973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F43A843-8B0F-C250-D632-2E7068D97F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graphicFrame>
        <p:nvGraphicFramePr>
          <p:cNvPr id="3" name="Chart 2"/>
          <p:cNvGraphicFramePr/>
          <p:nvPr>
            <p:extLst>
              <p:ext uri="{D42A27DB-BD31-4B8C-83A1-F6EECF244321}">
                <p14:modId xmlns:p14="http://schemas.microsoft.com/office/powerpoint/2010/main" val="4055242187"/>
              </p:ext>
            </p:extLst>
          </p:nvPr>
        </p:nvGraphicFramePr>
        <p:xfrm>
          <a:off x="281749" y="1058413"/>
          <a:ext cx="5923085" cy="49953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p:cNvGraphicFramePr/>
          <p:nvPr>
            <p:extLst>
              <p:ext uri="{D42A27DB-BD31-4B8C-83A1-F6EECF244321}">
                <p14:modId xmlns:p14="http://schemas.microsoft.com/office/powerpoint/2010/main" val="2563861347"/>
              </p:ext>
            </p:extLst>
          </p:nvPr>
        </p:nvGraphicFramePr>
        <p:xfrm>
          <a:off x="5783402" y="1120483"/>
          <a:ext cx="5825526" cy="3345631"/>
        </p:xfrm>
        <a:graphic>
          <a:graphicData uri="http://schemas.openxmlformats.org/drawingml/2006/chart">
            <c:chart xmlns:c="http://schemas.openxmlformats.org/drawingml/2006/chart" xmlns:r="http://schemas.openxmlformats.org/officeDocument/2006/relationships" r:id="rId5"/>
          </a:graphicData>
        </a:graphic>
      </p:graphicFrame>
      <p:grpSp>
        <p:nvGrpSpPr>
          <p:cNvPr id="6" name="Group 5"/>
          <p:cNvGrpSpPr/>
          <p:nvPr/>
        </p:nvGrpSpPr>
        <p:grpSpPr>
          <a:xfrm>
            <a:off x="10010564" y="1547617"/>
            <a:ext cx="1368728" cy="507831"/>
            <a:chOff x="10085141" y="1856459"/>
            <a:chExt cx="2003094" cy="507831"/>
          </a:xfrm>
        </p:grpSpPr>
        <p:sp>
          <p:nvSpPr>
            <p:cNvPr id="7" name="TextBox 6"/>
            <p:cNvSpPr txBox="1"/>
            <p:nvPr/>
          </p:nvSpPr>
          <p:spPr>
            <a:xfrm>
              <a:off x="10085141" y="1856459"/>
              <a:ext cx="2003094" cy="507831"/>
            </a:xfrm>
            <a:prstGeom prst="rect">
              <a:avLst/>
            </a:prstGeom>
            <a:noFill/>
          </p:spPr>
          <p:txBody>
            <a:bodyPr wrap="square" rtlCol="0">
              <a:spAutoFit/>
            </a:bodyPr>
            <a:lstStyle/>
            <a:p>
              <a:pPr algn="ctr"/>
              <a:r>
                <a:rPr lang="en-US" sz="900" dirty="0" err="1">
                  <a:latin typeface="Montserrat" panose="00000500000000000000" pitchFamily="2" charset="0"/>
                  <a:ea typeface="Roboto" panose="02000000000000000000" pitchFamily="2" charset="0"/>
                  <a:cs typeface="Roboto" panose="02000000000000000000" pitchFamily="2" charset="0"/>
                </a:rPr>
                <a:t>Америкийн</a:t>
              </a:r>
              <a:r>
                <a:rPr lang="en-US" sz="900" dirty="0">
                  <a:latin typeface="Montserrat" panose="00000500000000000000" pitchFamily="2" charset="0"/>
                  <a:ea typeface="Roboto" panose="02000000000000000000" pitchFamily="2" charset="0"/>
                  <a:cs typeface="Roboto" panose="02000000000000000000" pitchFamily="2" charset="0"/>
                </a:rPr>
                <a:t> </a:t>
              </a:r>
            </a:p>
            <a:p>
              <a:pPr algn="ctr"/>
              <a:r>
                <a:rPr lang="en-US" sz="900" dirty="0" err="1">
                  <a:latin typeface="Montserrat" panose="00000500000000000000" pitchFamily="2" charset="0"/>
                  <a:ea typeface="Roboto" panose="02000000000000000000" pitchFamily="2" charset="0"/>
                  <a:cs typeface="Roboto" panose="02000000000000000000" pitchFamily="2" charset="0"/>
                </a:rPr>
                <a:t>Нэгдсэн</a:t>
              </a:r>
              <a:r>
                <a:rPr lang="en-US" sz="900" dirty="0">
                  <a:latin typeface="Montserrat" panose="00000500000000000000" pitchFamily="2" charset="0"/>
                  <a:ea typeface="Roboto" panose="02000000000000000000" pitchFamily="2" charset="0"/>
                  <a:cs typeface="Roboto" panose="02000000000000000000" pitchFamily="2" charset="0"/>
                </a:rPr>
                <a:t> </a:t>
              </a:r>
            </a:p>
            <a:p>
              <a:pPr algn="ctr"/>
              <a:r>
                <a:rPr lang="en-US" sz="900" dirty="0">
                  <a:latin typeface="Montserrat" panose="00000500000000000000" pitchFamily="2" charset="0"/>
                  <a:ea typeface="Roboto" panose="02000000000000000000" pitchFamily="2" charset="0"/>
                  <a:cs typeface="Roboto" panose="02000000000000000000" pitchFamily="2" charset="0"/>
                </a:rPr>
                <a:t>Улс</a:t>
              </a:r>
            </a:p>
          </p:txBody>
        </p:sp>
        <p:sp>
          <p:nvSpPr>
            <p:cNvPr id="8" name="Rectangle 7"/>
            <p:cNvSpPr/>
            <p:nvPr/>
          </p:nvSpPr>
          <p:spPr>
            <a:xfrm>
              <a:off x="10200449" y="1944210"/>
              <a:ext cx="185138" cy="112304"/>
            </a:xfrm>
            <a:prstGeom prst="rect">
              <a:avLst/>
            </a:prstGeom>
            <a:solidFill>
              <a:schemeClr val="accent5">
                <a:lumMod val="75000"/>
              </a:schemeClr>
            </a:solidFill>
            <a:ln>
              <a:solidFill>
                <a:srgbClr val="2E75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Montserrat" panose="00000500000000000000" pitchFamily="2" charset="0"/>
                <a:ea typeface="Roboto" panose="02000000000000000000" pitchFamily="2" charset="0"/>
                <a:cs typeface="Roboto" panose="02000000000000000000" pitchFamily="2" charset="0"/>
              </a:endParaRPr>
            </a:p>
          </p:txBody>
        </p:sp>
      </p:grpSp>
      <p:sp>
        <p:nvSpPr>
          <p:cNvPr id="9" name="TextBox 8"/>
          <p:cNvSpPr txBox="1"/>
          <p:nvPr/>
        </p:nvSpPr>
        <p:spPr>
          <a:xfrm>
            <a:off x="9852751" y="4041376"/>
            <a:ext cx="1155468" cy="507831"/>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Бүгд Найрамдах Солонгос Улс</a:t>
            </a:r>
          </a:p>
        </p:txBody>
      </p:sp>
      <p:sp>
        <p:nvSpPr>
          <p:cNvPr id="11" name="Rectangle 10"/>
          <p:cNvSpPr/>
          <p:nvPr/>
        </p:nvSpPr>
        <p:spPr>
          <a:xfrm>
            <a:off x="7254958" y="3463594"/>
            <a:ext cx="106525" cy="106532"/>
          </a:xfrm>
          <a:prstGeom prst="rect">
            <a:avLst/>
          </a:prstGeom>
          <a:solidFill>
            <a:srgbClr val="5B9BD5"/>
          </a:solidFill>
          <a:ln>
            <a:solidFill>
              <a:srgbClr val="5B9B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12" name="Rectangle 11"/>
          <p:cNvSpPr/>
          <p:nvPr/>
        </p:nvSpPr>
        <p:spPr>
          <a:xfrm>
            <a:off x="9750788" y="4171467"/>
            <a:ext cx="106525" cy="106532"/>
          </a:xfrm>
          <a:prstGeom prst="rect">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13" name="TextBox 12"/>
          <p:cNvSpPr txBox="1"/>
          <p:nvPr/>
        </p:nvSpPr>
        <p:spPr>
          <a:xfrm>
            <a:off x="6521067" y="3606818"/>
            <a:ext cx="1574307" cy="369332"/>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Бүгд Найрамдах </a:t>
            </a:r>
          </a:p>
          <a:p>
            <a:pPr algn="ctr"/>
            <a:r>
              <a:rPr lang="en-US" sz="900" dirty="0">
                <a:latin typeface="Montserrat" panose="00000500000000000000" pitchFamily="2" charset="0"/>
                <a:ea typeface="Roboto" panose="02000000000000000000" pitchFamily="2" charset="0"/>
                <a:cs typeface="Roboto" panose="02000000000000000000" pitchFamily="2" charset="0"/>
              </a:rPr>
              <a:t>Хятад Ард Улс</a:t>
            </a:r>
          </a:p>
        </p:txBody>
      </p:sp>
      <p:sp>
        <p:nvSpPr>
          <p:cNvPr id="14" name="Rectangle 13"/>
          <p:cNvSpPr/>
          <p:nvPr/>
        </p:nvSpPr>
        <p:spPr>
          <a:xfrm>
            <a:off x="6964891" y="2326871"/>
            <a:ext cx="88315" cy="106532"/>
          </a:xfrm>
          <a:prstGeom prst="rect">
            <a:avLst/>
          </a:prstGeom>
          <a:solidFill>
            <a:srgbClr val="70AD47"/>
          </a:solidFill>
          <a:ln>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15" name="TextBox 14"/>
          <p:cNvSpPr txBox="1"/>
          <p:nvPr/>
        </p:nvSpPr>
        <p:spPr>
          <a:xfrm>
            <a:off x="6397096" y="2486669"/>
            <a:ext cx="1197094" cy="507831"/>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Холбооны Бүгд</a:t>
            </a:r>
          </a:p>
          <a:p>
            <a:pPr algn="ctr"/>
            <a:r>
              <a:rPr lang="en-US" sz="900" dirty="0">
                <a:latin typeface="Montserrat" panose="00000500000000000000" pitchFamily="2" charset="0"/>
                <a:ea typeface="Roboto" panose="02000000000000000000" pitchFamily="2" charset="0"/>
                <a:cs typeface="Roboto" panose="02000000000000000000" pitchFamily="2" charset="0"/>
              </a:rPr>
              <a:t> Найрамдах Герман Улс</a:t>
            </a:r>
          </a:p>
        </p:txBody>
      </p:sp>
      <p:sp>
        <p:nvSpPr>
          <p:cNvPr id="16" name="Rectangle 15"/>
          <p:cNvSpPr/>
          <p:nvPr/>
        </p:nvSpPr>
        <p:spPr>
          <a:xfrm>
            <a:off x="7706104" y="1186166"/>
            <a:ext cx="106525" cy="106532"/>
          </a:xfrm>
          <a:prstGeom prst="rect">
            <a:avLst/>
          </a:prstGeom>
          <a:solidFill>
            <a:srgbClr val="9E480E"/>
          </a:solidFill>
          <a:ln>
            <a:solidFill>
              <a:srgbClr val="9E48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17" name="TextBox 16"/>
          <p:cNvSpPr txBox="1"/>
          <p:nvPr/>
        </p:nvSpPr>
        <p:spPr>
          <a:xfrm>
            <a:off x="7159435" y="1317040"/>
            <a:ext cx="1184138" cy="369332"/>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Бүгд Найрамдах Турк Улс</a:t>
            </a:r>
          </a:p>
        </p:txBody>
      </p:sp>
      <p:sp>
        <p:nvSpPr>
          <p:cNvPr id="18" name="Rectangle 17"/>
          <p:cNvSpPr/>
          <p:nvPr/>
        </p:nvSpPr>
        <p:spPr>
          <a:xfrm>
            <a:off x="8207247" y="4207331"/>
            <a:ext cx="106525" cy="106532"/>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19" name="TextBox 18"/>
          <p:cNvSpPr txBox="1"/>
          <p:nvPr/>
        </p:nvSpPr>
        <p:spPr>
          <a:xfrm>
            <a:off x="7331683" y="4313863"/>
            <a:ext cx="1574307" cy="230832"/>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Швед Улс</a:t>
            </a:r>
          </a:p>
        </p:txBody>
      </p:sp>
      <p:sp>
        <p:nvSpPr>
          <p:cNvPr id="20" name="Rectangle 19"/>
          <p:cNvSpPr/>
          <p:nvPr/>
        </p:nvSpPr>
        <p:spPr>
          <a:xfrm>
            <a:off x="8620845" y="4356133"/>
            <a:ext cx="106525" cy="106532"/>
          </a:xfrm>
          <a:prstGeom prst="rect">
            <a:avLst/>
          </a:prstGeom>
          <a:solidFill>
            <a:srgbClr val="72C2D1"/>
          </a:solidFill>
          <a:ln>
            <a:solidFill>
              <a:srgbClr val="72C2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21" name="TextBox 20"/>
          <p:cNvSpPr txBox="1"/>
          <p:nvPr/>
        </p:nvSpPr>
        <p:spPr>
          <a:xfrm>
            <a:off x="7917071" y="4535332"/>
            <a:ext cx="1574307" cy="230832"/>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ИБУИНВУ</a:t>
            </a:r>
          </a:p>
        </p:txBody>
      </p:sp>
      <p:sp>
        <p:nvSpPr>
          <p:cNvPr id="22" name="TextBox 21"/>
          <p:cNvSpPr txBox="1"/>
          <p:nvPr/>
        </p:nvSpPr>
        <p:spPr>
          <a:xfrm>
            <a:off x="6984014" y="1817841"/>
            <a:ext cx="754940" cy="369332"/>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Австрали Улс</a:t>
            </a:r>
          </a:p>
        </p:txBody>
      </p:sp>
      <p:sp>
        <p:nvSpPr>
          <p:cNvPr id="23" name="Rectangle 22"/>
          <p:cNvSpPr/>
          <p:nvPr/>
        </p:nvSpPr>
        <p:spPr>
          <a:xfrm>
            <a:off x="7308221" y="1733825"/>
            <a:ext cx="106525" cy="106532"/>
          </a:xfrm>
          <a:prstGeom prst="rect">
            <a:avLst/>
          </a:prstGeom>
          <a:solidFill>
            <a:srgbClr val="264478"/>
          </a:solidFill>
          <a:ln>
            <a:solidFill>
              <a:srgbClr val="2644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25" name="TextBox 24"/>
          <p:cNvSpPr txBox="1"/>
          <p:nvPr/>
        </p:nvSpPr>
        <p:spPr>
          <a:xfrm>
            <a:off x="7812629" y="1130726"/>
            <a:ext cx="1472517" cy="230832"/>
          </a:xfrm>
          <a:prstGeom prst="rect">
            <a:avLst/>
          </a:prstGeom>
          <a:noFill/>
        </p:spPr>
        <p:txBody>
          <a:bodyPr wrap="square" rtlCol="0">
            <a:spAutoFit/>
          </a:bodyPr>
          <a:lstStyle/>
          <a:p>
            <a:pPr algn="ctr"/>
            <a:r>
              <a:rPr lang="en-US" sz="900" dirty="0">
                <a:latin typeface="Montserrat" panose="00000500000000000000" pitchFamily="2" charset="0"/>
                <a:ea typeface="Roboto" panose="02000000000000000000" pitchFamily="2" charset="0"/>
                <a:cs typeface="Roboto" panose="02000000000000000000" pitchFamily="2" charset="0"/>
              </a:rPr>
              <a:t>Бусад</a:t>
            </a:r>
          </a:p>
        </p:txBody>
      </p:sp>
      <p:sp>
        <p:nvSpPr>
          <p:cNvPr id="28" name="Rectangle 27"/>
          <p:cNvSpPr/>
          <p:nvPr/>
        </p:nvSpPr>
        <p:spPr>
          <a:xfrm>
            <a:off x="8495624" y="1029518"/>
            <a:ext cx="106525" cy="106532"/>
          </a:xfrm>
          <a:prstGeom prst="rect">
            <a:avLst/>
          </a:prstGeom>
          <a:solidFill>
            <a:schemeClr val="bg1">
              <a:lumMod val="75000"/>
            </a:schemeClr>
          </a:solidFill>
          <a:ln>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anose="00000500000000000000" pitchFamily="2" charset="0"/>
            </a:endParaRPr>
          </a:p>
        </p:txBody>
      </p:sp>
      <p:sp>
        <p:nvSpPr>
          <p:cNvPr id="29" name="TextBox 28"/>
          <p:cNvSpPr txBox="1"/>
          <p:nvPr/>
        </p:nvSpPr>
        <p:spPr>
          <a:xfrm>
            <a:off x="8207247" y="2503632"/>
            <a:ext cx="1472517" cy="577081"/>
          </a:xfrm>
          <a:prstGeom prst="rect">
            <a:avLst/>
          </a:prstGeom>
          <a:noFill/>
        </p:spPr>
        <p:txBody>
          <a:bodyPr wrap="square" rtlCol="0">
            <a:spAutoFit/>
          </a:bodyPr>
          <a:lstStyle/>
          <a:p>
            <a:pPr algn="ctr"/>
            <a:r>
              <a:rPr lang="en-US" sz="1050" dirty="0">
                <a:latin typeface="Montserrat" panose="00000500000000000000" pitchFamily="2" charset="0"/>
                <a:ea typeface="Roboto" panose="02000000000000000000" pitchFamily="2" charset="0"/>
                <a:cs typeface="Roboto" panose="02000000000000000000" pitchFamily="2" charset="0"/>
              </a:rPr>
              <a:t>Улс хоорондын шуудангийн үйлчилгээ, Улсаар</a:t>
            </a:r>
          </a:p>
        </p:txBody>
      </p:sp>
      <p:sp>
        <p:nvSpPr>
          <p:cNvPr id="2" name="TextBox 1">
            <a:extLst>
              <a:ext uri="{FF2B5EF4-FFF2-40B4-BE49-F238E27FC236}">
                <a16:creationId xmlns:a16="http://schemas.microsoft.com/office/drawing/2014/main" id="{7940E0D9-9F7B-B8B6-8048-EED0A9F9D1D9}"/>
              </a:ext>
            </a:extLst>
          </p:cNvPr>
          <p:cNvSpPr txBox="1"/>
          <p:nvPr/>
        </p:nvSpPr>
        <p:spPr>
          <a:xfrm>
            <a:off x="9198041" y="6420190"/>
            <a:ext cx="2915216" cy="276999"/>
          </a:xfrm>
          <a:prstGeom prst="rect">
            <a:avLst/>
          </a:prstGeom>
          <a:noFill/>
        </p:spPr>
        <p:txBody>
          <a:bodyPr wrap="square" rtlCol="0">
            <a:spAutoFit/>
          </a:bodyPr>
          <a:lstStyle/>
          <a:p>
            <a:pPr algn="r"/>
            <a:r>
              <a:rPr lang="en-US" sz="1200" dirty="0">
                <a:latin typeface="Montserrat" panose="00000500000000000000" pitchFamily="2" charset="0"/>
                <a:ea typeface="Roboto" panose="02000000000000000000" pitchFamily="2" charset="0"/>
                <a:cs typeface="Roboto" panose="02000000000000000000" pitchFamily="2" charset="0"/>
              </a:rPr>
              <a:t>Эх </a:t>
            </a:r>
            <a:r>
              <a:rPr lang="en-US" sz="1200" dirty="0" err="1">
                <a:latin typeface="Montserrat" panose="00000500000000000000" pitchFamily="2" charset="0"/>
                <a:ea typeface="Roboto" panose="02000000000000000000" pitchFamily="2" charset="0"/>
                <a:cs typeface="Roboto" panose="02000000000000000000" pitchFamily="2" charset="0"/>
              </a:rPr>
              <a:t>сурвалж:www.crc.gov.mn</a:t>
            </a:r>
            <a:endParaRPr lang="en-US" sz="1200" dirty="0">
              <a:latin typeface="Montserrat" panose="000005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DCC21F49-C268-24E3-16DB-CF7F24FF4670}"/>
              </a:ext>
            </a:extLst>
          </p:cNvPr>
          <p:cNvSpPr txBox="1"/>
          <p:nvPr/>
        </p:nvSpPr>
        <p:spPr>
          <a:xfrm>
            <a:off x="951722" y="1398665"/>
            <a:ext cx="4258508" cy="307777"/>
          </a:xfrm>
          <a:prstGeom prst="rect">
            <a:avLst/>
          </a:prstGeom>
          <a:noFill/>
        </p:spPr>
        <p:txBody>
          <a:bodyPr wrap="square" rtlCol="0">
            <a:spAutoFit/>
          </a:bodyPr>
          <a:lstStyle/>
          <a:p>
            <a:r>
              <a:rPr lang="mn-MN" sz="1400" dirty="0">
                <a:latin typeface="Montserrat" panose="00000500000000000000" pitchFamily="2" charset="0"/>
                <a:ea typeface="Roboto" panose="02000000000000000000" pitchFamily="2" charset="0"/>
                <a:cs typeface="Roboto" panose="02000000000000000000" pitchFamily="2" charset="0"/>
              </a:rPr>
              <a:t>Шуудангийн тусгай зөвшөөрөл, төрлөөр</a:t>
            </a:r>
            <a:endParaRPr lang="en-US" sz="1400" dirty="0">
              <a:latin typeface="Montserrat" panose="00000500000000000000" pitchFamily="2" charset="0"/>
              <a:ea typeface="Roboto" panose="02000000000000000000" pitchFamily="2" charset="0"/>
              <a:cs typeface="Roboto" panose="02000000000000000000" pitchFamily="2" charset="0"/>
            </a:endParaRPr>
          </a:p>
        </p:txBody>
      </p:sp>
      <p:graphicFrame>
        <p:nvGraphicFramePr>
          <p:cNvPr id="44" name="Chart 43">
            <a:extLst>
              <a:ext uri="{FF2B5EF4-FFF2-40B4-BE49-F238E27FC236}">
                <a16:creationId xmlns:a16="http://schemas.microsoft.com/office/drawing/2014/main" id="{FB16E740-5E49-58C5-5346-96D291542CD1}"/>
              </a:ext>
            </a:extLst>
          </p:cNvPr>
          <p:cNvGraphicFramePr/>
          <p:nvPr>
            <p:extLst>
              <p:ext uri="{D42A27DB-BD31-4B8C-83A1-F6EECF244321}">
                <p14:modId xmlns:p14="http://schemas.microsoft.com/office/powerpoint/2010/main" val="505650979"/>
              </p:ext>
            </p:extLst>
          </p:nvPr>
        </p:nvGraphicFramePr>
        <p:xfrm>
          <a:off x="8138258" y="4809388"/>
          <a:ext cx="2473290" cy="1552447"/>
        </p:xfrm>
        <a:graphic>
          <a:graphicData uri="http://schemas.openxmlformats.org/drawingml/2006/chart">
            <c:chart xmlns:c="http://schemas.openxmlformats.org/drawingml/2006/chart" xmlns:r="http://schemas.openxmlformats.org/officeDocument/2006/relationships" r:id="rId6"/>
          </a:graphicData>
        </a:graphic>
      </p:graphicFrame>
      <p:grpSp>
        <p:nvGrpSpPr>
          <p:cNvPr id="45" name="Group 44">
            <a:extLst>
              <a:ext uri="{FF2B5EF4-FFF2-40B4-BE49-F238E27FC236}">
                <a16:creationId xmlns:a16="http://schemas.microsoft.com/office/drawing/2014/main" id="{C1221779-6ADD-5247-5162-D18369106E42}"/>
              </a:ext>
            </a:extLst>
          </p:cNvPr>
          <p:cNvGrpSpPr/>
          <p:nvPr/>
        </p:nvGrpSpPr>
        <p:grpSpPr>
          <a:xfrm>
            <a:off x="10078013" y="5238156"/>
            <a:ext cx="2172921" cy="731894"/>
            <a:chOff x="5122340" y="2175609"/>
            <a:chExt cx="3031067" cy="731894"/>
          </a:xfrm>
        </p:grpSpPr>
        <p:sp>
          <p:nvSpPr>
            <p:cNvPr id="46" name="Rectangle 45">
              <a:extLst>
                <a:ext uri="{FF2B5EF4-FFF2-40B4-BE49-F238E27FC236}">
                  <a16:creationId xmlns:a16="http://schemas.microsoft.com/office/drawing/2014/main" id="{E8B0E9D6-CBA4-BE00-8F40-120471C1D4A3}"/>
                </a:ext>
              </a:extLst>
            </p:cNvPr>
            <p:cNvSpPr/>
            <p:nvPr/>
          </p:nvSpPr>
          <p:spPr>
            <a:xfrm>
              <a:off x="5122340" y="2252152"/>
              <a:ext cx="84666" cy="93133"/>
            </a:xfrm>
            <a:prstGeom prst="rect">
              <a:avLst/>
            </a:prstGeom>
            <a:solidFill>
              <a:srgbClr val="4472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Montserrat" panose="00000500000000000000" pitchFamily="2" charset="0"/>
              </a:endParaRPr>
            </a:p>
          </p:txBody>
        </p:sp>
        <p:sp>
          <p:nvSpPr>
            <p:cNvPr id="47" name="Rectangle 46">
              <a:extLst>
                <a:ext uri="{FF2B5EF4-FFF2-40B4-BE49-F238E27FC236}">
                  <a16:creationId xmlns:a16="http://schemas.microsoft.com/office/drawing/2014/main" id="{E0D7E28F-4AEF-A358-9221-C2C350DFE800}"/>
                </a:ext>
              </a:extLst>
            </p:cNvPr>
            <p:cNvSpPr/>
            <p:nvPr/>
          </p:nvSpPr>
          <p:spPr>
            <a:xfrm>
              <a:off x="5122344" y="2523065"/>
              <a:ext cx="84666" cy="93133"/>
            </a:xfrm>
            <a:prstGeom prst="rect">
              <a:avLst/>
            </a:prstGeom>
            <a:solidFill>
              <a:srgbClr val="9DC3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Montserrat" panose="00000500000000000000" pitchFamily="2" charset="0"/>
              </a:endParaRPr>
            </a:p>
          </p:txBody>
        </p:sp>
        <p:sp>
          <p:nvSpPr>
            <p:cNvPr id="48" name="Rectangle 47">
              <a:extLst>
                <a:ext uri="{FF2B5EF4-FFF2-40B4-BE49-F238E27FC236}">
                  <a16:creationId xmlns:a16="http://schemas.microsoft.com/office/drawing/2014/main" id="{DE784D21-7DEB-5EE4-ABAF-F34EBB803D77}"/>
                </a:ext>
              </a:extLst>
            </p:cNvPr>
            <p:cNvSpPr/>
            <p:nvPr/>
          </p:nvSpPr>
          <p:spPr>
            <a:xfrm>
              <a:off x="5122340" y="2768604"/>
              <a:ext cx="84666" cy="93133"/>
            </a:xfrm>
            <a:prstGeom prst="rect">
              <a:avLst/>
            </a:prstGeom>
            <a:solidFill>
              <a:srgbClr val="5A9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Montserrat" panose="00000500000000000000" pitchFamily="2" charset="0"/>
              </a:endParaRPr>
            </a:p>
          </p:txBody>
        </p:sp>
        <p:sp>
          <p:nvSpPr>
            <p:cNvPr id="49" name="TextBox 48">
              <a:extLst>
                <a:ext uri="{FF2B5EF4-FFF2-40B4-BE49-F238E27FC236}">
                  <a16:creationId xmlns:a16="http://schemas.microsoft.com/office/drawing/2014/main" id="{A3F0CE4B-136A-C811-0A32-D0BB655BAE49}"/>
                </a:ext>
              </a:extLst>
            </p:cNvPr>
            <p:cNvSpPr txBox="1"/>
            <p:nvPr/>
          </p:nvSpPr>
          <p:spPr>
            <a:xfrm>
              <a:off x="5223941" y="2175609"/>
              <a:ext cx="2929466" cy="338554"/>
            </a:xfrm>
            <a:prstGeom prst="rect">
              <a:avLst/>
            </a:prstGeom>
            <a:noFill/>
          </p:spPr>
          <p:txBody>
            <a:bodyPr wrap="square" rtlCol="0">
              <a:spAutoFit/>
            </a:bodyPr>
            <a:lstStyle/>
            <a:p>
              <a:r>
                <a:rPr lang="mn-MN" sz="800" dirty="0">
                  <a:latin typeface="Montserrat" panose="00000500000000000000" pitchFamily="2" charset="0"/>
                  <a:ea typeface="Roboto" panose="02000000000000000000" pitchFamily="2" charset="0"/>
                  <a:cs typeface="Roboto" panose="02000000000000000000" pitchFamily="2" charset="0"/>
                </a:rPr>
                <a:t>Шинэ тусгай зөвшөөрөл эзэмшигчид 16</a:t>
              </a:r>
              <a:r>
                <a:rPr lang="en-US" sz="800" dirty="0">
                  <a:latin typeface="Montserrat" panose="00000500000000000000" pitchFamily="2" charset="0"/>
                  <a:ea typeface="Roboto" panose="02000000000000000000" pitchFamily="2" charset="0"/>
                  <a:cs typeface="Roboto" panose="02000000000000000000" pitchFamily="2" charset="0"/>
                </a:rPr>
                <a:t>%</a:t>
              </a:r>
            </a:p>
          </p:txBody>
        </p:sp>
        <p:sp>
          <p:nvSpPr>
            <p:cNvPr id="50" name="TextBox 49">
              <a:extLst>
                <a:ext uri="{FF2B5EF4-FFF2-40B4-BE49-F238E27FC236}">
                  <a16:creationId xmlns:a16="http://schemas.microsoft.com/office/drawing/2014/main" id="{9A2DD2CF-5DDB-5077-73DF-24C735E80D1D}"/>
                </a:ext>
              </a:extLst>
            </p:cNvPr>
            <p:cNvSpPr txBox="1"/>
            <p:nvPr/>
          </p:nvSpPr>
          <p:spPr>
            <a:xfrm>
              <a:off x="5223941" y="2436964"/>
              <a:ext cx="2929466" cy="215444"/>
            </a:xfrm>
            <a:prstGeom prst="rect">
              <a:avLst/>
            </a:prstGeom>
            <a:noFill/>
          </p:spPr>
          <p:txBody>
            <a:bodyPr wrap="square" rtlCol="0">
              <a:spAutoFit/>
            </a:bodyPr>
            <a:lstStyle/>
            <a:p>
              <a:r>
                <a:rPr lang="mn-MN" sz="800" dirty="0">
                  <a:latin typeface="Montserrat" panose="00000500000000000000" pitchFamily="2" charset="0"/>
                  <a:ea typeface="Roboto" panose="02000000000000000000" pitchFamily="2" charset="0"/>
                  <a:cs typeface="Roboto" panose="02000000000000000000" pitchFamily="2" charset="0"/>
                </a:rPr>
                <a:t>Үйл ажиллагаа эхлүүлээгүй</a:t>
              </a:r>
              <a:r>
                <a:rPr lang="en-US" sz="800" dirty="0">
                  <a:latin typeface="Montserrat" panose="00000500000000000000" pitchFamily="2" charset="0"/>
                  <a:ea typeface="Roboto" panose="02000000000000000000" pitchFamily="2" charset="0"/>
                  <a:cs typeface="Roboto" panose="02000000000000000000" pitchFamily="2" charset="0"/>
                </a:rPr>
                <a:t>  21.2%</a:t>
              </a:r>
            </a:p>
          </p:txBody>
        </p:sp>
        <p:sp>
          <p:nvSpPr>
            <p:cNvPr id="51" name="TextBox 50">
              <a:extLst>
                <a:ext uri="{FF2B5EF4-FFF2-40B4-BE49-F238E27FC236}">
                  <a16:creationId xmlns:a16="http://schemas.microsoft.com/office/drawing/2014/main" id="{73F7F354-2048-F6CC-29B6-BE9DE64B3836}"/>
                </a:ext>
              </a:extLst>
            </p:cNvPr>
            <p:cNvSpPr txBox="1"/>
            <p:nvPr/>
          </p:nvSpPr>
          <p:spPr>
            <a:xfrm>
              <a:off x="5223941" y="2692059"/>
              <a:ext cx="2929466" cy="215444"/>
            </a:xfrm>
            <a:prstGeom prst="rect">
              <a:avLst/>
            </a:prstGeom>
            <a:noFill/>
          </p:spPr>
          <p:txBody>
            <a:bodyPr wrap="square" rtlCol="0">
              <a:spAutoFit/>
            </a:bodyPr>
            <a:lstStyle/>
            <a:p>
              <a:r>
                <a:rPr lang="mn-MN" sz="800" dirty="0">
                  <a:latin typeface="Montserrat" panose="00000500000000000000" pitchFamily="2" charset="0"/>
                  <a:ea typeface="Roboto" panose="02000000000000000000" pitchFamily="2" charset="0"/>
                  <a:cs typeface="Roboto" panose="02000000000000000000" pitchFamily="2" charset="0"/>
                </a:rPr>
                <a:t>Үйл ажиллагаа зогсоосон </a:t>
              </a:r>
              <a:r>
                <a:rPr lang="en-US" sz="800" dirty="0">
                  <a:latin typeface="Montserrat" panose="00000500000000000000" pitchFamily="2" charset="0"/>
                  <a:ea typeface="Roboto" panose="02000000000000000000" pitchFamily="2" charset="0"/>
                  <a:cs typeface="Roboto" panose="02000000000000000000" pitchFamily="2" charset="0"/>
                </a:rPr>
                <a:t>14.1%</a:t>
              </a:r>
            </a:p>
          </p:txBody>
        </p:sp>
      </p:grpSp>
      <p:grpSp>
        <p:nvGrpSpPr>
          <p:cNvPr id="52" name="Group 51">
            <a:extLst>
              <a:ext uri="{FF2B5EF4-FFF2-40B4-BE49-F238E27FC236}">
                <a16:creationId xmlns:a16="http://schemas.microsoft.com/office/drawing/2014/main" id="{A8480F9B-883A-DBFC-5419-D8C0226DC75A}"/>
              </a:ext>
            </a:extLst>
          </p:cNvPr>
          <p:cNvGrpSpPr/>
          <p:nvPr/>
        </p:nvGrpSpPr>
        <p:grpSpPr>
          <a:xfrm>
            <a:off x="6427411" y="4835144"/>
            <a:ext cx="1464047" cy="1409971"/>
            <a:chOff x="437980" y="1560021"/>
            <a:chExt cx="1646943" cy="1613600"/>
          </a:xfrm>
        </p:grpSpPr>
        <p:pic>
          <p:nvPicPr>
            <p:cNvPr id="53" name="Picture 52">
              <a:extLst>
                <a:ext uri="{FF2B5EF4-FFF2-40B4-BE49-F238E27FC236}">
                  <a16:creationId xmlns:a16="http://schemas.microsoft.com/office/drawing/2014/main" id="{C9D214E3-9251-4306-99D0-A403FB27656E}"/>
                </a:ext>
              </a:extLst>
            </p:cNvPr>
            <p:cNvPicPr>
              <a:picLocks noChangeAspect="1"/>
            </p:cNvPicPr>
            <p:nvPr/>
          </p:nvPicPr>
          <p:blipFill>
            <a:blip r:embed="rId7"/>
            <a:stretch>
              <a:fillRect/>
            </a:stretch>
          </p:blipFill>
          <p:spPr>
            <a:xfrm>
              <a:off x="437980" y="1560021"/>
              <a:ext cx="1646943" cy="1613600"/>
            </a:xfrm>
            <a:prstGeom prst="rect">
              <a:avLst/>
            </a:prstGeom>
            <a:noFill/>
          </p:spPr>
        </p:pic>
        <p:sp>
          <p:nvSpPr>
            <p:cNvPr id="54" name="TextBox 53">
              <a:extLst>
                <a:ext uri="{FF2B5EF4-FFF2-40B4-BE49-F238E27FC236}">
                  <a16:creationId xmlns:a16="http://schemas.microsoft.com/office/drawing/2014/main" id="{51AE54DE-A789-78B7-7846-CC9906D55383}"/>
                </a:ext>
              </a:extLst>
            </p:cNvPr>
            <p:cNvSpPr txBox="1"/>
            <p:nvPr/>
          </p:nvSpPr>
          <p:spPr>
            <a:xfrm>
              <a:off x="1310696" y="2119507"/>
              <a:ext cx="531295" cy="317003"/>
            </a:xfrm>
            <a:prstGeom prst="rect">
              <a:avLst/>
            </a:prstGeom>
            <a:noFill/>
          </p:spPr>
          <p:txBody>
            <a:bodyPr wrap="square" rtlCol="0">
              <a:spAutoFit/>
            </a:bodyPr>
            <a:lstStyle/>
            <a:p>
              <a:pPr algn="ctr"/>
              <a:r>
                <a:rPr lang="mn-MN" sz="1200" dirty="0">
                  <a:solidFill>
                    <a:schemeClr val="bg1"/>
                  </a:solidFill>
                  <a:latin typeface="Montserrat" panose="00000500000000000000" pitchFamily="2" charset="0"/>
                  <a:ea typeface="Roboto" panose="02000000000000000000" pitchFamily="2" charset="0"/>
                  <a:cs typeface="Roboto" panose="02000000000000000000" pitchFamily="2" charset="0"/>
                </a:rPr>
                <a:t>5</a:t>
              </a:r>
              <a:r>
                <a:rPr lang="en-US" sz="1200" dirty="0">
                  <a:solidFill>
                    <a:schemeClr val="bg1"/>
                  </a:solidFill>
                  <a:latin typeface="Montserrat" panose="00000500000000000000" pitchFamily="2" charset="0"/>
                  <a:ea typeface="Roboto" panose="02000000000000000000" pitchFamily="2" charset="0"/>
                  <a:cs typeface="Roboto" panose="02000000000000000000" pitchFamily="2" charset="0"/>
                </a:rPr>
                <a:t>8</a:t>
              </a:r>
            </a:p>
          </p:txBody>
        </p:sp>
        <p:sp>
          <p:nvSpPr>
            <p:cNvPr id="55" name="TextBox 54">
              <a:extLst>
                <a:ext uri="{FF2B5EF4-FFF2-40B4-BE49-F238E27FC236}">
                  <a16:creationId xmlns:a16="http://schemas.microsoft.com/office/drawing/2014/main" id="{6F4993F0-35CA-D171-E137-C8D9841075B7}"/>
                </a:ext>
              </a:extLst>
            </p:cNvPr>
            <p:cNvSpPr txBox="1"/>
            <p:nvPr/>
          </p:nvSpPr>
          <p:spPr>
            <a:xfrm>
              <a:off x="595916" y="2063948"/>
              <a:ext cx="531295" cy="317003"/>
            </a:xfrm>
            <a:prstGeom prst="rect">
              <a:avLst/>
            </a:prstGeom>
            <a:noFill/>
          </p:spPr>
          <p:txBody>
            <a:bodyPr wrap="square" rtlCol="0">
              <a:spAutoFit/>
            </a:bodyPr>
            <a:lstStyle/>
            <a:p>
              <a:pPr algn="ctr"/>
              <a:r>
                <a:rPr lang="mn-MN" sz="1200" dirty="0">
                  <a:solidFill>
                    <a:schemeClr val="bg1"/>
                  </a:solidFill>
                  <a:latin typeface="Montserrat" panose="00000500000000000000" pitchFamily="2" charset="0"/>
                  <a:ea typeface="Roboto" panose="02000000000000000000" pitchFamily="2" charset="0"/>
                  <a:cs typeface="Roboto" panose="02000000000000000000" pitchFamily="2" charset="0"/>
                </a:rPr>
                <a:t>5</a:t>
              </a:r>
              <a:r>
                <a:rPr lang="en-US" sz="1200" dirty="0">
                  <a:solidFill>
                    <a:schemeClr val="bg1"/>
                  </a:solidFill>
                  <a:latin typeface="Montserrat" panose="00000500000000000000" pitchFamily="2" charset="0"/>
                  <a:ea typeface="Roboto" panose="02000000000000000000" pitchFamily="2" charset="0"/>
                  <a:cs typeface="Roboto" panose="02000000000000000000" pitchFamily="2" charset="0"/>
                </a:rPr>
                <a:t>5</a:t>
              </a:r>
            </a:p>
          </p:txBody>
        </p:sp>
      </p:grpSp>
      <p:sp>
        <p:nvSpPr>
          <p:cNvPr id="56" name="TextBox 55">
            <a:extLst>
              <a:ext uri="{FF2B5EF4-FFF2-40B4-BE49-F238E27FC236}">
                <a16:creationId xmlns:a16="http://schemas.microsoft.com/office/drawing/2014/main" id="{0FA89599-E992-5D0A-5A22-F8DC90EBE4F7}"/>
              </a:ext>
            </a:extLst>
          </p:cNvPr>
          <p:cNvSpPr txBox="1"/>
          <p:nvPr/>
        </p:nvSpPr>
        <p:spPr>
          <a:xfrm>
            <a:off x="6491578" y="5510671"/>
            <a:ext cx="673507" cy="261610"/>
          </a:xfrm>
          <a:prstGeom prst="rect">
            <a:avLst/>
          </a:prstGeom>
          <a:noFill/>
        </p:spPr>
        <p:txBody>
          <a:bodyPr wrap="square" rtlCol="0">
            <a:spAutoFit/>
          </a:bodyPr>
          <a:lstStyle/>
          <a:p>
            <a:pPr algn="ctr"/>
            <a:r>
              <a:rPr lang="mn-MN" sz="1100" dirty="0">
                <a:solidFill>
                  <a:schemeClr val="bg1"/>
                </a:solidFill>
                <a:latin typeface="Montserrat" panose="00000500000000000000" pitchFamily="2" charset="0"/>
                <a:ea typeface="Roboto" panose="02000000000000000000" pitchFamily="2" charset="0"/>
                <a:cs typeface="Roboto" panose="02000000000000000000" pitchFamily="2" charset="0"/>
              </a:rPr>
              <a:t>48,6%</a:t>
            </a:r>
            <a:endParaRPr lang="en-US" sz="1100" dirty="0">
              <a:solidFill>
                <a:schemeClr val="bg1"/>
              </a:solidFill>
              <a:latin typeface="Montserrat" panose="00000500000000000000" pitchFamily="2" charset="0"/>
              <a:ea typeface="Roboto" panose="02000000000000000000" pitchFamily="2" charset="0"/>
              <a:cs typeface="Roboto" panose="02000000000000000000" pitchFamily="2" charset="0"/>
            </a:endParaRPr>
          </a:p>
        </p:txBody>
      </p:sp>
      <p:sp>
        <p:nvSpPr>
          <p:cNvPr id="58" name="TextBox 57">
            <a:extLst>
              <a:ext uri="{FF2B5EF4-FFF2-40B4-BE49-F238E27FC236}">
                <a16:creationId xmlns:a16="http://schemas.microsoft.com/office/drawing/2014/main" id="{84961A25-E6E3-EB10-DC5C-780376BDF7C6}"/>
              </a:ext>
            </a:extLst>
          </p:cNvPr>
          <p:cNvSpPr txBox="1"/>
          <p:nvPr/>
        </p:nvSpPr>
        <p:spPr>
          <a:xfrm>
            <a:off x="7127669" y="5591228"/>
            <a:ext cx="673507" cy="261610"/>
          </a:xfrm>
          <a:prstGeom prst="rect">
            <a:avLst/>
          </a:prstGeom>
          <a:noFill/>
        </p:spPr>
        <p:txBody>
          <a:bodyPr wrap="square" rtlCol="0">
            <a:spAutoFit/>
          </a:bodyPr>
          <a:lstStyle/>
          <a:p>
            <a:pPr algn="ctr"/>
            <a:r>
              <a:rPr lang="en-US" sz="1100" dirty="0">
                <a:solidFill>
                  <a:schemeClr val="bg1"/>
                </a:solidFill>
                <a:latin typeface="Montserrat" panose="00000500000000000000" pitchFamily="2" charset="0"/>
                <a:ea typeface="Roboto" panose="02000000000000000000" pitchFamily="2" charset="0"/>
                <a:cs typeface="Roboto" panose="02000000000000000000" pitchFamily="2" charset="0"/>
              </a:rPr>
              <a:t>51</a:t>
            </a:r>
            <a:r>
              <a:rPr lang="mn-MN" sz="1100" dirty="0">
                <a:solidFill>
                  <a:schemeClr val="bg1"/>
                </a:solidFill>
                <a:latin typeface="Montserrat" panose="00000500000000000000" pitchFamily="2" charset="0"/>
                <a:ea typeface="Roboto" panose="02000000000000000000" pitchFamily="2" charset="0"/>
                <a:cs typeface="Roboto" panose="02000000000000000000" pitchFamily="2" charset="0"/>
              </a:rPr>
              <a:t>,</a:t>
            </a:r>
            <a:r>
              <a:rPr lang="en-US" sz="1100" dirty="0">
                <a:solidFill>
                  <a:schemeClr val="bg1"/>
                </a:solidFill>
                <a:latin typeface="Montserrat" panose="00000500000000000000" pitchFamily="2" charset="0"/>
                <a:ea typeface="Roboto" panose="02000000000000000000" pitchFamily="2" charset="0"/>
                <a:cs typeface="Roboto" panose="02000000000000000000" pitchFamily="2" charset="0"/>
              </a:rPr>
              <a:t>3</a:t>
            </a:r>
            <a:r>
              <a:rPr lang="mn-MN" sz="1100" dirty="0">
                <a:solidFill>
                  <a:schemeClr val="bg1"/>
                </a:solidFill>
                <a:latin typeface="Montserrat" panose="00000500000000000000" pitchFamily="2" charset="0"/>
                <a:ea typeface="Roboto" panose="02000000000000000000" pitchFamily="2" charset="0"/>
                <a:cs typeface="Roboto" panose="02000000000000000000" pitchFamily="2" charset="0"/>
              </a:rPr>
              <a:t>%</a:t>
            </a:r>
            <a:endParaRPr lang="en-US" sz="1100" dirty="0">
              <a:solidFill>
                <a:schemeClr val="bg1"/>
              </a:solidFill>
              <a:latin typeface="Montserrat" panose="00000500000000000000" pitchFamily="2" charset="0"/>
              <a:ea typeface="Roboto" panose="02000000000000000000" pitchFamily="2" charset="0"/>
              <a:cs typeface="Roboto" panose="02000000000000000000" pitchFamily="2" charset="0"/>
            </a:endParaRPr>
          </a:p>
        </p:txBody>
      </p:sp>
      <p:cxnSp>
        <p:nvCxnSpPr>
          <p:cNvPr id="60" name="Straight Connector 59">
            <a:extLst>
              <a:ext uri="{FF2B5EF4-FFF2-40B4-BE49-F238E27FC236}">
                <a16:creationId xmlns:a16="http://schemas.microsoft.com/office/drawing/2014/main" id="{DD7CB267-F082-CD1D-43DB-7ABCB535BECF}"/>
              </a:ext>
            </a:extLst>
          </p:cNvPr>
          <p:cNvCxnSpPr>
            <a:cxnSpLocks/>
          </p:cNvCxnSpPr>
          <p:nvPr/>
        </p:nvCxnSpPr>
        <p:spPr>
          <a:xfrm>
            <a:off x="7176227" y="4864849"/>
            <a:ext cx="2198676" cy="189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F7B9DD-9DF3-310D-C211-A120BFFD7479}"/>
              </a:ext>
            </a:extLst>
          </p:cNvPr>
          <p:cNvCxnSpPr>
            <a:cxnSpLocks/>
            <a:stCxn id="53" idx="2"/>
          </p:cNvCxnSpPr>
          <p:nvPr/>
        </p:nvCxnSpPr>
        <p:spPr>
          <a:xfrm flipV="1">
            <a:off x="7159435" y="6137531"/>
            <a:ext cx="2215468" cy="107584"/>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728B852-BDA7-0575-23BC-F8B550681B50}"/>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статистик мэдээлэл</a:t>
            </a:r>
            <a:endParaRPr lang="en-US" dirty="0">
              <a:solidFill>
                <a:schemeClr val="bg1"/>
              </a:solidFill>
              <a:latin typeface="Montserrat" panose="00000500000000000000"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36A028D-7541-811F-8DDA-29B0B3C1F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17" name="TextBox 16">
            <a:extLst>
              <a:ext uri="{FF2B5EF4-FFF2-40B4-BE49-F238E27FC236}">
                <a16:creationId xmlns:a16="http://schemas.microsoft.com/office/drawing/2014/main" id="{545805AF-01E8-8C6C-888A-79CD9197EB7D}"/>
              </a:ext>
            </a:extLst>
          </p:cNvPr>
          <p:cNvSpPr txBox="1"/>
          <p:nvPr/>
        </p:nvSpPr>
        <p:spPr>
          <a:xfrm>
            <a:off x="3141874" y="1353998"/>
            <a:ext cx="5908252" cy="307777"/>
          </a:xfrm>
          <a:prstGeom prst="rect">
            <a:avLst/>
          </a:prstGeom>
          <a:noFill/>
        </p:spPr>
        <p:txBody>
          <a:bodyPr wrap="square">
            <a:spAutoFit/>
          </a:bodyPr>
          <a:lstStyle/>
          <a:p>
            <a:pPr algn="ctr"/>
            <a:r>
              <a:rPr lang="mn-MN" sz="1400" dirty="0">
                <a:latin typeface="Montserrat" panose="00000500000000000000" pitchFamily="2" charset="0"/>
                <a:ea typeface="Roboto" panose="02000000000000000000" pitchFamily="2" charset="0"/>
                <a:cs typeface="Roboto" panose="02000000000000000000" pitchFamily="2" charset="0"/>
              </a:rPr>
              <a:t>Дотоодын буухиа шуудан</a:t>
            </a:r>
            <a:endParaRPr lang="en-US" sz="1400" dirty="0">
              <a:latin typeface="Montserrat" panose="00000500000000000000" pitchFamily="2" charset="0"/>
              <a:ea typeface="Roboto" panose="02000000000000000000" pitchFamily="2" charset="0"/>
              <a:cs typeface="Roboto" panose="02000000000000000000" pitchFamily="2" charset="0"/>
            </a:endParaRPr>
          </a:p>
        </p:txBody>
      </p:sp>
      <p:pic>
        <p:nvPicPr>
          <p:cNvPr id="27" name="Picture 26">
            <a:extLst>
              <a:ext uri="{FF2B5EF4-FFF2-40B4-BE49-F238E27FC236}">
                <a16:creationId xmlns:a16="http://schemas.microsoft.com/office/drawing/2014/main" id="{A6B69C3D-0A7A-7561-75D0-C01D8B92B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224" y="1981299"/>
            <a:ext cx="11703552" cy="4384368"/>
          </a:xfrm>
          <a:prstGeom prst="rect">
            <a:avLst/>
          </a:prstGeom>
        </p:spPr>
      </p:pic>
      <p:sp>
        <p:nvSpPr>
          <p:cNvPr id="3" name="TextBox 2">
            <a:extLst>
              <a:ext uri="{FF2B5EF4-FFF2-40B4-BE49-F238E27FC236}">
                <a16:creationId xmlns:a16="http://schemas.microsoft.com/office/drawing/2014/main" id="{256EF8D2-411C-A979-63DA-888A65BFAE69}"/>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статистик мэдээлэл </a:t>
            </a:r>
            <a:r>
              <a:rPr lang="en-US" dirty="0">
                <a:solidFill>
                  <a:schemeClr val="bg1"/>
                </a:solidFill>
                <a:latin typeface="Montserrat" panose="00000500000000000000" pitchFamily="2" charset="0"/>
              </a:rPr>
              <a:t>(</a:t>
            </a:r>
            <a:r>
              <a:rPr lang="mn-MN" dirty="0">
                <a:solidFill>
                  <a:schemeClr val="bg1"/>
                </a:solidFill>
                <a:latin typeface="Montserrat" panose="00000500000000000000" pitchFamily="2" charset="0"/>
              </a:rPr>
              <a:t>Солилцоо</a:t>
            </a:r>
            <a:r>
              <a:rPr lang="en-US" dirty="0">
                <a:solidFill>
                  <a:schemeClr val="bg1"/>
                </a:solidFill>
                <a:latin typeface="Montserrat" panose="00000500000000000000" pitchFamily="2" charset="0"/>
              </a:rPr>
              <a:t>)</a:t>
            </a:r>
          </a:p>
        </p:txBody>
      </p:sp>
    </p:spTree>
    <p:extLst>
      <p:ext uri="{BB962C8B-B14F-4D97-AF65-F5344CB8AC3E}">
        <p14:creationId xmlns:p14="http://schemas.microsoft.com/office/powerpoint/2010/main" val="2635107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36A028D-7541-811F-8DDA-29B0B3C1F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15" name="TextBox 14">
            <a:extLst>
              <a:ext uri="{FF2B5EF4-FFF2-40B4-BE49-F238E27FC236}">
                <a16:creationId xmlns:a16="http://schemas.microsoft.com/office/drawing/2014/main" id="{579E19C4-EBE0-1A0C-9676-4B45681E2BE0}"/>
              </a:ext>
            </a:extLst>
          </p:cNvPr>
          <p:cNvSpPr txBox="1"/>
          <p:nvPr/>
        </p:nvSpPr>
        <p:spPr>
          <a:xfrm>
            <a:off x="3141874" y="1353998"/>
            <a:ext cx="5908252" cy="307777"/>
          </a:xfrm>
          <a:prstGeom prst="rect">
            <a:avLst/>
          </a:prstGeom>
          <a:noFill/>
        </p:spPr>
        <p:txBody>
          <a:bodyPr wrap="square">
            <a:spAutoFit/>
          </a:bodyPr>
          <a:lstStyle/>
          <a:p>
            <a:pPr algn="ctr"/>
            <a:r>
              <a:rPr lang="mn-MN" sz="1400" dirty="0">
                <a:latin typeface="Montserrat" panose="00000500000000000000" pitchFamily="2" charset="0"/>
                <a:ea typeface="Roboto" panose="02000000000000000000" pitchFamily="2" charset="0"/>
                <a:cs typeface="Roboto" panose="02000000000000000000" pitchFamily="2" charset="0"/>
              </a:rPr>
              <a:t>Дотоодын шуудан</a:t>
            </a:r>
            <a:endParaRPr lang="en-US" sz="1400" dirty="0">
              <a:latin typeface="Montserrat" panose="00000500000000000000" pitchFamily="2" charset="0"/>
              <a:ea typeface="Roboto" panose="02000000000000000000" pitchFamily="2" charset="0"/>
              <a:cs typeface="Roboto" panose="02000000000000000000" pitchFamily="2" charset="0"/>
            </a:endParaRPr>
          </a:p>
        </p:txBody>
      </p:sp>
      <p:pic>
        <p:nvPicPr>
          <p:cNvPr id="29" name="Picture 28">
            <a:extLst>
              <a:ext uri="{FF2B5EF4-FFF2-40B4-BE49-F238E27FC236}">
                <a16:creationId xmlns:a16="http://schemas.microsoft.com/office/drawing/2014/main" id="{D9994DB7-7708-057C-4859-34E13B7E1515}"/>
              </a:ext>
            </a:extLst>
          </p:cNvPr>
          <p:cNvPicPr>
            <a:picLocks noChangeAspect="1"/>
          </p:cNvPicPr>
          <p:nvPr/>
        </p:nvPicPr>
        <p:blipFill>
          <a:blip r:embed="rId4">
            <a:extLst>
              <a:ext uri="{28A0092B-C50C-407E-A947-70E740481C1C}">
                <a14:useLocalDpi xmlns:a14="http://schemas.microsoft.com/office/drawing/2010/main" val="0"/>
              </a:ext>
            </a:extLst>
          </a:blip>
          <a:srcRect b="4491"/>
          <a:stretch/>
        </p:blipFill>
        <p:spPr>
          <a:xfrm>
            <a:off x="437761" y="1811376"/>
            <a:ext cx="11316478" cy="4751349"/>
          </a:xfrm>
          <a:prstGeom prst="rect">
            <a:avLst/>
          </a:prstGeom>
        </p:spPr>
      </p:pic>
      <p:sp>
        <p:nvSpPr>
          <p:cNvPr id="2" name="TextBox 1">
            <a:extLst>
              <a:ext uri="{FF2B5EF4-FFF2-40B4-BE49-F238E27FC236}">
                <a16:creationId xmlns:a16="http://schemas.microsoft.com/office/drawing/2014/main" id="{79C222D7-CA65-15F8-D75E-182C27541BD7}"/>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статистик мэдээлэл </a:t>
            </a:r>
            <a:r>
              <a:rPr lang="en-US" dirty="0">
                <a:solidFill>
                  <a:schemeClr val="bg1"/>
                </a:solidFill>
                <a:latin typeface="Montserrat" panose="00000500000000000000" pitchFamily="2" charset="0"/>
              </a:rPr>
              <a:t>(</a:t>
            </a:r>
            <a:r>
              <a:rPr lang="mn-MN" dirty="0">
                <a:solidFill>
                  <a:schemeClr val="bg1"/>
                </a:solidFill>
                <a:latin typeface="Montserrat" panose="00000500000000000000" pitchFamily="2" charset="0"/>
              </a:rPr>
              <a:t>Солилцоо</a:t>
            </a:r>
            <a:r>
              <a:rPr lang="en-US" dirty="0">
                <a:solidFill>
                  <a:schemeClr val="bg1"/>
                </a:solidFill>
                <a:latin typeface="Montserrat" panose="00000500000000000000" pitchFamily="2" charset="0"/>
              </a:rPr>
              <a:t>)</a:t>
            </a:r>
          </a:p>
        </p:txBody>
      </p:sp>
    </p:spTree>
    <p:extLst>
      <p:ext uri="{BB962C8B-B14F-4D97-AF65-F5344CB8AC3E}">
        <p14:creationId xmlns:p14="http://schemas.microsoft.com/office/powerpoint/2010/main" val="77119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36A028D-7541-811F-8DDA-29B0B3C1F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19" name="TextBox 18">
            <a:extLst>
              <a:ext uri="{FF2B5EF4-FFF2-40B4-BE49-F238E27FC236}">
                <a16:creationId xmlns:a16="http://schemas.microsoft.com/office/drawing/2014/main" id="{FB4213B4-DB0C-0747-7781-AEE8ED0C674C}"/>
              </a:ext>
            </a:extLst>
          </p:cNvPr>
          <p:cNvSpPr txBox="1"/>
          <p:nvPr/>
        </p:nvSpPr>
        <p:spPr>
          <a:xfrm>
            <a:off x="2781300" y="1353998"/>
            <a:ext cx="6629400" cy="307777"/>
          </a:xfrm>
          <a:prstGeom prst="rect">
            <a:avLst/>
          </a:prstGeom>
          <a:noFill/>
        </p:spPr>
        <p:txBody>
          <a:bodyPr wrap="square">
            <a:spAutoFit/>
          </a:bodyPr>
          <a:lstStyle/>
          <a:p>
            <a:pPr algn="ctr"/>
            <a:r>
              <a:rPr lang="mn-MN" sz="1400" dirty="0">
                <a:latin typeface="Montserrat" panose="00000500000000000000" pitchFamily="2" charset="0"/>
                <a:ea typeface="Roboto" panose="02000000000000000000" pitchFamily="2" charset="0"/>
                <a:cs typeface="Roboto" panose="02000000000000000000" pitchFamily="2" charset="0"/>
              </a:rPr>
              <a:t>Улс хоорондын шуудан</a:t>
            </a:r>
            <a:endParaRPr lang="en-US" sz="1400" dirty="0">
              <a:latin typeface="Montserrat" panose="00000500000000000000" pitchFamily="2" charset="0"/>
              <a:ea typeface="Roboto" panose="02000000000000000000" pitchFamily="2" charset="0"/>
              <a:cs typeface="Roboto" panose="02000000000000000000" pitchFamily="2" charset="0"/>
            </a:endParaRPr>
          </a:p>
        </p:txBody>
      </p:sp>
      <p:pic>
        <p:nvPicPr>
          <p:cNvPr id="2" name="Picture 1">
            <a:extLst>
              <a:ext uri="{FF2B5EF4-FFF2-40B4-BE49-F238E27FC236}">
                <a16:creationId xmlns:a16="http://schemas.microsoft.com/office/drawing/2014/main" id="{C2918771-83E4-5B50-CB4D-4852EAE2635F}"/>
              </a:ext>
            </a:extLst>
          </p:cNvPr>
          <p:cNvPicPr>
            <a:picLocks noChangeAspect="1"/>
          </p:cNvPicPr>
          <p:nvPr/>
        </p:nvPicPr>
        <p:blipFill>
          <a:blip r:embed="rId4">
            <a:extLst>
              <a:ext uri="{28A0092B-C50C-407E-A947-70E740481C1C}">
                <a14:useLocalDpi xmlns:a14="http://schemas.microsoft.com/office/drawing/2010/main" val="0"/>
              </a:ext>
            </a:extLst>
          </a:blip>
          <a:srcRect b="20932"/>
          <a:stretch/>
        </p:blipFill>
        <p:spPr>
          <a:xfrm>
            <a:off x="244223" y="1804327"/>
            <a:ext cx="11703553" cy="4110698"/>
          </a:xfrm>
          <a:prstGeom prst="rect">
            <a:avLst/>
          </a:prstGeom>
        </p:spPr>
      </p:pic>
      <p:sp>
        <p:nvSpPr>
          <p:cNvPr id="3" name="TextBox 2">
            <a:extLst>
              <a:ext uri="{FF2B5EF4-FFF2-40B4-BE49-F238E27FC236}">
                <a16:creationId xmlns:a16="http://schemas.microsoft.com/office/drawing/2014/main" id="{F7140763-291C-613B-B6BF-E79BD2BBEFBC}"/>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статистик мэдээлэл </a:t>
            </a:r>
            <a:r>
              <a:rPr lang="en-US" dirty="0">
                <a:solidFill>
                  <a:schemeClr val="bg1"/>
                </a:solidFill>
                <a:latin typeface="Montserrat" panose="00000500000000000000" pitchFamily="2" charset="0"/>
              </a:rPr>
              <a:t>(</a:t>
            </a:r>
            <a:r>
              <a:rPr lang="mn-MN" dirty="0">
                <a:solidFill>
                  <a:schemeClr val="bg1"/>
                </a:solidFill>
                <a:latin typeface="Montserrat" panose="00000500000000000000" pitchFamily="2" charset="0"/>
              </a:rPr>
              <a:t>Солилцоо</a:t>
            </a:r>
            <a:r>
              <a:rPr lang="en-US" dirty="0">
                <a:solidFill>
                  <a:schemeClr val="bg1"/>
                </a:solidFill>
                <a:latin typeface="Montserrat" panose="00000500000000000000" pitchFamily="2" charset="0"/>
              </a:rPr>
              <a:t>)</a:t>
            </a:r>
          </a:p>
        </p:txBody>
      </p:sp>
    </p:spTree>
    <p:extLst>
      <p:ext uri="{BB962C8B-B14F-4D97-AF65-F5344CB8AC3E}">
        <p14:creationId xmlns:p14="http://schemas.microsoft.com/office/powerpoint/2010/main" val="1011067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36A028D-7541-811F-8DDA-29B0B3C1F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21" name="TextBox 20">
            <a:extLst>
              <a:ext uri="{FF2B5EF4-FFF2-40B4-BE49-F238E27FC236}">
                <a16:creationId xmlns:a16="http://schemas.microsoft.com/office/drawing/2014/main" id="{71055A76-AC7E-3CD1-DE32-402721808414}"/>
              </a:ext>
            </a:extLst>
          </p:cNvPr>
          <p:cNvSpPr txBox="1"/>
          <p:nvPr/>
        </p:nvSpPr>
        <p:spPr>
          <a:xfrm>
            <a:off x="1468212" y="1388396"/>
            <a:ext cx="8958648" cy="307777"/>
          </a:xfrm>
          <a:prstGeom prst="rect">
            <a:avLst/>
          </a:prstGeom>
          <a:noFill/>
        </p:spPr>
        <p:txBody>
          <a:bodyPr wrap="square">
            <a:spAutoFit/>
          </a:bodyPr>
          <a:lstStyle/>
          <a:p>
            <a:pPr algn="ctr"/>
            <a:r>
              <a:rPr lang="mn-MN" sz="1400" dirty="0">
                <a:latin typeface="Montserrat" panose="00000500000000000000" pitchFamily="2" charset="0"/>
                <a:ea typeface="Roboto" panose="02000000000000000000" pitchFamily="2" charset="0"/>
                <a:cs typeface="Roboto" panose="02000000000000000000" pitchFamily="2" charset="0"/>
              </a:rPr>
              <a:t>Улс хоорондын буухиа шуудан</a:t>
            </a:r>
            <a:endParaRPr lang="en-US" sz="1400" dirty="0">
              <a:latin typeface="Montserrat" panose="000005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D31816FB-F3EA-CBED-8D92-CBE434F80BA7}"/>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Шуудангийн салбарын статистик мэдээлэл </a:t>
            </a:r>
            <a:r>
              <a:rPr lang="en-US" dirty="0">
                <a:solidFill>
                  <a:schemeClr val="bg1"/>
                </a:solidFill>
                <a:latin typeface="Montserrat" panose="00000500000000000000" pitchFamily="2" charset="0"/>
              </a:rPr>
              <a:t>(</a:t>
            </a:r>
            <a:r>
              <a:rPr lang="mn-MN" dirty="0">
                <a:solidFill>
                  <a:schemeClr val="bg1"/>
                </a:solidFill>
                <a:latin typeface="Montserrat" panose="00000500000000000000" pitchFamily="2" charset="0"/>
              </a:rPr>
              <a:t>Солилцоо</a:t>
            </a:r>
            <a:r>
              <a:rPr lang="en-US" dirty="0">
                <a:solidFill>
                  <a:schemeClr val="bg1"/>
                </a:solidFill>
                <a:latin typeface="Montserrat" panose="00000500000000000000" pitchFamily="2" charset="0"/>
              </a:rPr>
              <a:t>)</a:t>
            </a:r>
          </a:p>
        </p:txBody>
      </p:sp>
      <p:pic>
        <p:nvPicPr>
          <p:cNvPr id="6" name="Picture 5">
            <a:extLst>
              <a:ext uri="{FF2B5EF4-FFF2-40B4-BE49-F238E27FC236}">
                <a16:creationId xmlns:a16="http://schemas.microsoft.com/office/drawing/2014/main" id="{550EDE48-FAEC-96ED-ED17-C231B0B0E93D}"/>
              </a:ext>
            </a:extLst>
          </p:cNvPr>
          <p:cNvPicPr>
            <a:picLocks noChangeAspect="1"/>
          </p:cNvPicPr>
          <p:nvPr/>
        </p:nvPicPr>
        <p:blipFill>
          <a:blip r:embed="rId4">
            <a:extLst>
              <a:ext uri="{28A0092B-C50C-407E-A947-70E740481C1C}">
                <a14:useLocalDpi xmlns:a14="http://schemas.microsoft.com/office/drawing/2010/main" val="0"/>
              </a:ext>
            </a:extLst>
          </a:blip>
          <a:srcRect b="20590"/>
          <a:stretch/>
        </p:blipFill>
        <p:spPr>
          <a:xfrm>
            <a:off x="261937" y="1873967"/>
            <a:ext cx="11668125" cy="3986672"/>
          </a:xfrm>
          <a:prstGeom prst="rect">
            <a:avLst/>
          </a:prstGeom>
        </p:spPr>
      </p:pic>
    </p:spTree>
    <p:extLst>
      <p:ext uri="{BB962C8B-B14F-4D97-AF65-F5344CB8AC3E}">
        <p14:creationId xmlns:p14="http://schemas.microsoft.com/office/powerpoint/2010/main" val="272262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7DAB4-8242-B304-3A30-E67A603588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2942"/>
          </a:xfrm>
          <a:prstGeom prst="rect">
            <a:avLst/>
          </a:prstGeom>
        </p:spPr>
      </p:pic>
      <p:sp>
        <p:nvSpPr>
          <p:cNvPr id="2" name="TextBox 1">
            <a:extLst>
              <a:ext uri="{FF2B5EF4-FFF2-40B4-BE49-F238E27FC236}">
                <a16:creationId xmlns:a16="http://schemas.microsoft.com/office/drawing/2014/main" id="{FA9575D2-B2F8-886E-AC5E-8150B5C755E8}"/>
              </a:ext>
            </a:extLst>
          </p:cNvPr>
          <p:cNvSpPr txBox="1"/>
          <p:nvPr/>
        </p:nvSpPr>
        <p:spPr>
          <a:xfrm>
            <a:off x="3233353" y="492333"/>
            <a:ext cx="8958648" cy="369332"/>
          </a:xfrm>
          <a:prstGeom prst="rect">
            <a:avLst/>
          </a:prstGeom>
          <a:noFill/>
        </p:spPr>
        <p:txBody>
          <a:bodyPr wrap="square" rtlCol="0">
            <a:spAutoFit/>
          </a:bodyPr>
          <a:lstStyle/>
          <a:p>
            <a:r>
              <a:rPr lang="mn-MN" dirty="0">
                <a:solidFill>
                  <a:schemeClr val="bg1"/>
                </a:solidFill>
                <a:latin typeface="Montserrat" panose="00000500000000000000" pitchFamily="2" charset="0"/>
              </a:rPr>
              <a:t>Бодлого, зохицуулалтын асуудлууд </a:t>
            </a:r>
          </a:p>
        </p:txBody>
      </p:sp>
      <p:graphicFrame>
        <p:nvGraphicFramePr>
          <p:cNvPr id="9" name="Table 8">
            <a:extLst>
              <a:ext uri="{FF2B5EF4-FFF2-40B4-BE49-F238E27FC236}">
                <a16:creationId xmlns:a16="http://schemas.microsoft.com/office/drawing/2014/main" id="{9A793A43-0E93-1AD4-A466-95FF34A4BC6B}"/>
              </a:ext>
            </a:extLst>
          </p:cNvPr>
          <p:cNvGraphicFramePr>
            <a:graphicFrameLocks noGrp="1"/>
          </p:cNvGraphicFramePr>
          <p:nvPr>
            <p:extLst>
              <p:ext uri="{D42A27DB-BD31-4B8C-83A1-F6EECF244321}">
                <p14:modId xmlns:p14="http://schemas.microsoft.com/office/powerpoint/2010/main" val="3784558262"/>
              </p:ext>
            </p:extLst>
          </p:nvPr>
        </p:nvGraphicFramePr>
        <p:xfrm>
          <a:off x="886408" y="1353997"/>
          <a:ext cx="10823509" cy="4505081"/>
        </p:xfrm>
        <a:graphic>
          <a:graphicData uri="http://schemas.openxmlformats.org/drawingml/2006/table">
            <a:tbl>
              <a:tblPr firstRow="1" firstCol="1" bandRow="1"/>
              <a:tblGrid>
                <a:gridCol w="3862140">
                  <a:extLst>
                    <a:ext uri="{9D8B030D-6E8A-4147-A177-3AD203B41FA5}">
                      <a16:colId xmlns:a16="http://schemas.microsoft.com/office/drawing/2014/main" val="582186501"/>
                    </a:ext>
                  </a:extLst>
                </a:gridCol>
                <a:gridCol w="3616688">
                  <a:extLst>
                    <a:ext uri="{9D8B030D-6E8A-4147-A177-3AD203B41FA5}">
                      <a16:colId xmlns:a16="http://schemas.microsoft.com/office/drawing/2014/main" val="858971498"/>
                    </a:ext>
                  </a:extLst>
                </a:gridCol>
                <a:gridCol w="3344681">
                  <a:extLst>
                    <a:ext uri="{9D8B030D-6E8A-4147-A177-3AD203B41FA5}">
                      <a16:colId xmlns:a16="http://schemas.microsoft.com/office/drawing/2014/main" val="2975210642"/>
                    </a:ext>
                  </a:extLst>
                </a:gridCol>
              </a:tblGrid>
              <a:tr h="551003">
                <a:tc>
                  <a:txBody>
                    <a:bodyPr/>
                    <a:lstStyle/>
                    <a:p>
                      <a:pPr algn="ctr">
                        <a:lnSpc>
                          <a:spcPct val="107000"/>
                        </a:lnSpc>
                        <a:spcAft>
                          <a:spcPts val="800"/>
                        </a:spcAft>
                      </a:pPr>
                      <a:r>
                        <a:rPr lang="mn-MN" sz="1600" b="0" kern="100" dirty="0">
                          <a:solidFill>
                            <a:schemeClr val="bg1"/>
                          </a:solidFill>
                          <a:effectLst/>
                          <a:latin typeface="Montserrat" panose="00000500000000000000" pitchFamily="2" charset="0"/>
                          <a:ea typeface="Calibri" panose="020F0502020204030204" pitchFamily="34" charset="0"/>
                          <a:cs typeface="Mongolian Baiti" panose="03000500000000000000" pitchFamily="66" charset="0"/>
                        </a:rPr>
                        <a:t> Салбар хооронд </a:t>
                      </a:r>
                      <a:endParaRPr lang="en-US" sz="1400" b="0" kern="100" dirty="0">
                        <a:solidFill>
                          <a:schemeClr val="bg1"/>
                        </a:solidFill>
                        <a:effectLst/>
                        <a:latin typeface="Montserrat" panose="00000500000000000000" pitchFamily="2" charset="0"/>
                        <a:ea typeface="Calibri" panose="020F0502020204030204" pitchFamily="34" charset="0"/>
                        <a:cs typeface="Mongolian Baiti" panose="03000500000000000000" pitchFamily="66"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896BF"/>
                    </a:solidFill>
                  </a:tcPr>
                </a:tc>
                <a:tc>
                  <a:txBody>
                    <a:bodyPr/>
                    <a:lstStyle/>
                    <a:p>
                      <a:pPr algn="ctr">
                        <a:lnSpc>
                          <a:spcPct val="107000"/>
                        </a:lnSpc>
                        <a:spcAft>
                          <a:spcPts val="800"/>
                        </a:spcAft>
                      </a:pPr>
                      <a:r>
                        <a:rPr lang="mn-MN" sz="1600" b="0" kern="100" dirty="0">
                          <a:solidFill>
                            <a:schemeClr val="bg1"/>
                          </a:solidFill>
                          <a:effectLst/>
                          <a:latin typeface="Montserrat" panose="00000500000000000000" pitchFamily="2" charset="0"/>
                          <a:ea typeface="Calibri" panose="020F0502020204030204" pitchFamily="34" charset="0"/>
                          <a:cs typeface="Mongolian Baiti" panose="03000500000000000000" pitchFamily="66" charset="0"/>
                        </a:rPr>
                        <a:t> Салбарын хүрээнд</a:t>
                      </a:r>
                      <a:endParaRPr lang="en-US" sz="1400" b="0" kern="100" dirty="0">
                        <a:solidFill>
                          <a:schemeClr val="bg1"/>
                        </a:solidFill>
                        <a:effectLst/>
                        <a:latin typeface="Montserrat" panose="00000500000000000000" pitchFamily="2" charset="0"/>
                        <a:ea typeface="Calibri" panose="020F0502020204030204" pitchFamily="34" charset="0"/>
                        <a:cs typeface="Mongolian Baiti" panose="03000500000000000000" pitchFamily="66"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896BF"/>
                    </a:solidFill>
                  </a:tcPr>
                </a:tc>
                <a:tc>
                  <a:txBody>
                    <a:bodyPr/>
                    <a:lstStyle/>
                    <a:p>
                      <a:pPr algn="ctr">
                        <a:lnSpc>
                          <a:spcPct val="107000"/>
                        </a:lnSpc>
                        <a:spcAft>
                          <a:spcPts val="800"/>
                        </a:spcAft>
                      </a:pPr>
                      <a:r>
                        <a:rPr lang="mn-MN" sz="1600" b="0" kern="100" dirty="0">
                          <a:solidFill>
                            <a:schemeClr val="bg1"/>
                          </a:solidFill>
                          <a:effectLst/>
                          <a:latin typeface="Montserrat" panose="00000500000000000000" pitchFamily="2" charset="0"/>
                          <a:ea typeface="Calibri" panose="020F0502020204030204" pitchFamily="34" charset="0"/>
                          <a:cs typeface="Mongolian Baiti" panose="03000500000000000000" pitchFamily="66" charset="0"/>
                        </a:rPr>
                        <a:t> Тусгай зөвшөөрөл эзэмшигчдийн хувьд</a:t>
                      </a:r>
                      <a:endParaRPr lang="en-US" sz="1400" b="0" kern="100" dirty="0">
                        <a:solidFill>
                          <a:schemeClr val="bg1"/>
                        </a:solidFill>
                        <a:effectLst/>
                        <a:latin typeface="Montserrat" panose="00000500000000000000" pitchFamily="2" charset="0"/>
                        <a:ea typeface="Calibri" panose="020F0502020204030204" pitchFamily="34" charset="0"/>
                        <a:cs typeface="Mongolian Baiti" panose="03000500000000000000" pitchFamily="66"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896BF"/>
                    </a:solidFill>
                  </a:tcPr>
                </a:tc>
                <a:extLst>
                  <a:ext uri="{0D108BD9-81ED-4DB2-BD59-A6C34878D82A}">
                    <a16:rowId xmlns:a16="http://schemas.microsoft.com/office/drawing/2014/main" val="2269404069"/>
                  </a:ext>
                </a:extLst>
              </a:tr>
              <a:tr h="754808">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mn-MN" sz="1400" kern="100" dirty="0">
                          <a:effectLst/>
                          <a:latin typeface="Montserrat" panose="00000500000000000000" pitchFamily="2" charset="0"/>
                          <a:ea typeface="Roboto" panose="02000000000000000000" pitchFamily="2" charset="0"/>
                          <a:cs typeface="Roboto" panose="02000000000000000000" pitchFamily="2" charset="0"/>
                        </a:rPr>
                        <a:t>Хуулийн шинэчлэл</a:t>
                      </a:r>
                      <a:r>
                        <a:rPr lang="en-US" sz="1400" kern="100" dirty="0">
                          <a:effectLst/>
                          <a:latin typeface="Montserrat" panose="00000500000000000000" pitchFamily="2" charset="0"/>
                          <a:ea typeface="Roboto" panose="02000000000000000000" pitchFamily="2" charset="0"/>
                          <a:cs typeface="Roboto" panose="02000000000000000000" pitchFamily="2" charset="0"/>
                        </a:rPr>
                        <a:t>: </a:t>
                      </a:r>
                      <a:r>
                        <a:rPr lang="mn-MN" sz="1200" i="1" kern="100" dirty="0">
                          <a:effectLst/>
                          <a:latin typeface="Montserrat" panose="00000500000000000000" pitchFamily="2" charset="0"/>
                          <a:ea typeface="Roboto" panose="02000000000000000000" pitchFamily="2" charset="0"/>
                          <a:cs typeface="Roboto" panose="02000000000000000000" pitchFamily="2" charset="0"/>
                        </a:rPr>
                        <a:t>Гаалийн тухай, Хаягжуулалтын тухай, Онцгой байдлын тухай, Банкны тухай, </a:t>
                      </a:r>
                      <a:r>
                        <a:rPr lang="mn-MN" sz="1200" i="1" kern="100" dirty="0">
                          <a:solidFill>
                            <a:srgbClr val="FF0000"/>
                          </a:solidFill>
                          <a:effectLst/>
                          <a:latin typeface="Montserrat" panose="00000500000000000000" pitchFamily="2" charset="0"/>
                          <a:ea typeface="Roboto" panose="02000000000000000000" pitchFamily="2" charset="0"/>
                          <a:cs typeface="Roboto" panose="02000000000000000000" pitchFamily="2" charset="0"/>
                        </a:rPr>
                        <a:t>Цахим худалдааны тухай хууль</a:t>
                      </a:r>
                      <a:endParaRPr lang="en-US" sz="1400" i="1" kern="100" dirty="0">
                        <a:solidFill>
                          <a:srgbClr val="FF0000"/>
                        </a:solidFill>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Бүс нутгийн ялган боловсруулах төв</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mn-MN" sz="1400" kern="100" dirty="0">
                          <a:effectLst/>
                          <a:latin typeface="Montserrat" panose="00000500000000000000" pitchFamily="2" charset="0"/>
                          <a:ea typeface="Roboto" panose="02000000000000000000" pitchFamily="2" charset="0"/>
                          <a:cs typeface="Roboto" panose="02000000000000000000" pitchFamily="2" charset="0"/>
                        </a:rPr>
                        <a:t>Цахим шилжилт </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p>
                      <a:pPr algn="l">
                        <a:lnSpc>
                          <a:spcPct val="107000"/>
                        </a:lnSpc>
                        <a:spcAft>
                          <a:spcPts val="800"/>
                        </a:spcAft>
                      </a:pP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1300780"/>
                  </a:ext>
                </a:extLst>
              </a:tr>
              <a:tr h="429573">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Тээвэр:</a:t>
                      </a:r>
                      <a:r>
                        <a:rPr lang="en-US" sz="1400" kern="100" dirty="0">
                          <a:effectLst/>
                          <a:latin typeface="Montserrat" panose="00000500000000000000" pitchFamily="2" charset="0"/>
                          <a:ea typeface="Roboto" panose="02000000000000000000" pitchFamily="2" charset="0"/>
                          <a:cs typeface="Roboto" panose="02000000000000000000" pitchFamily="2" charset="0"/>
                        </a:rPr>
                        <a:t> </a:t>
                      </a:r>
                      <a:r>
                        <a:rPr lang="mn-MN" sz="1400" kern="100" dirty="0">
                          <a:effectLst/>
                          <a:latin typeface="Montserrat" panose="00000500000000000000" pitchFamily="2" charset="0"/>
                          <a:ea typeface="Roboto" panose="02000000000000000000" pitchFamily="2" charset="0"/>
                          <a:cs typeface="Roboto" panose="02000000000000000000" pitchFamily="2" charset="0"/>
                        </a:rPr>
                        <a:t>Агаар,</a:t>
                      </a:r>
                      <a:r>
                        <a:rPr lang="en-US" sz="1400" kern="100" dirty="0">
                          <a:effectLst/>
                          <a:latin typeface="Montserrat" panose="00000500000000000000" pitchFamily="2" charset="0"/>
                          <a:ea typeface="Roboto" panose="02000000000000000000" pitchFamily="2" charset="0"/>
                          <a:cs typeface="Roboto" panose="02000000000000000000" pitchFamily="2" charset="0"/>
                        </a:rPr>
                        <a:t> </a:t>
                      </a:r>
                      <a:r>
                        <a:rPr lang="mn-MN" sz="1400" kern="100" dirty="0">
                          <a:effectLst/>
                          <a:latin typeface="Montserrat" panose="00000500000000000000" pitchFamily="2" charset="0"/>
                          <a:ea typeface="Roboto" panose="02000000000000000000" pitchFamily="2" charset="0"/>
                          <a:cs typeface="Roboto" panose="02000000000000000000" pitchFamily="2" charset="0"/>
                        </a:rPr>
                        <a:t>Газар</a:t>
                      </a:r>
                      <a:r>
                        <a:rPr lang="en-US" sz="1400" kern="100" dirty="0">
                          <a:effectLst/>
                          <a:latin typeface="Montserrat" panose="00000500000000000000" pitchFamily="2" charset="0"/>
                          <a:ea typeface="Roboto" panose="02000000000000000000" pitchFamily="2" charset="0"/>
                          <a:cs typeface="Roboto" panose="02000000000000000000" pitchFamily="2" charset="0"/>
                        </a:rPr>
                        <a:t>, </a:t>
                      </a:r>
                      <a:r>
                        <a:rPr lang="mn-MN" sz="1400" kern="100" dirty="0">
                          <a:effectLst/>
                          <a:latin typeface="Montserrat" panose="00000500000000000000" pitchFamily="2" charset="0"/>
                          <a:ea typeface="Roboto" panose="02000000000000000000" pitchFamily="2" charset="0"/>
                          <a:cs typeface="Roboto" panose="02000000000000000000" pitchFamily="2" charset="0"/>
                        </a:rPr>
                        <a:t>Холимог</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Шуудангийн харилцан холболт</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Ажиллах хүчний хомсдол </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9815483"/>
                  </a:ext>
                </a:extLst>
              </a:tr>
              <a:tr h="521788">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Хил гааль:</a:t>
                      </a:r>
                      <a:r>
                        <a:rPr lang="en-US" sz="1400" kern="100" dirty="0">
                          <a:effectLst/>
                          <a:latin typeface="Montserrat" panose="00000500000000000000" pitchFamily="2" charset="0"/>
                          <a:ea typeface="Roboto" panose="02000000000000000000" pitchFamily="2" charset="0"/>
                          <a:cs typeface="Roboto" panose="02000000000000000000" pitchFamily="2" charset="0"/>
                        </a:rPr>
                        <a:t> </a:t>
                      </a:r>
                      <a:r>
                        <a:rPr lang="mn-MN" sz="1400" kern="100" dirty="0">
                          <a:effectLst/>
                          <a:latin typeface="Montserrat" panose="00000500000000000000" pitchFamily="2" charset="0"/>
                          <a:ea typeface="Roboto" panose="02000000000000000000" pitchFamily="2" charset="0"/>
                          <a:cs typeface="Roboto" panose="02000000000000000000" pitchFamily="2" charset="0"/>
                        </a:rPr>
                        <a:t>Боомт</a:t>
                      </a:r>
                      <a:r>
                        <a:rPr lang="en-US" sz="1400" kern="100" dirty="0">
                          <a:effectLst/>
                          <a:latin typeface="Montserrat" panose="00000500000000000000" pitchFamily="2" charset="0"/>
                          <a:ea typeface="Roboto" panose="02000000000000000000" pitchFamily="2" charset="0"/>
                          <a:cs typeface="Roboto" panose="02000000000000000000" pitchFamily="2" charset="0"/>
                        </a:rPr>
                        <a:t>, </a:t>
                      </a:r>
                      <a:r>
                        <a:rPr lang="mn-MN" sz="1400" kern="100" dirty="0">
                          <a:effectLst/>
                          <a:latin typeface="Montserrat" panose="00000500000000000000" pitchFamily="2" charset="0"/>
                          <a:ea typeface="Roboto" panose="02000000000000000000" pitchFamily="2" charset="0"/>
                          <a:cs typeface="Roboto" panose="02000000000000000000" pitchFamily="2" charset="0"/>
                        </a:rPr>
                        <a:t>Терминал</a:t>
                      </a: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Тусгай зөвшөөрөлгүй үйлчилгээ эрхлэгчид</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mn-MN" sz="1400" dirty="0">
                          <a:latin typeface="Montserrat" panose="00000500000000000000" pitchFamily="2" charset="0"/>
                          <a:ea typeface="Roboto" panose="02000000000000000000" pitchFamily="2" charset="0"/>
                          <a:cs typeface="Roboto" panose="02000000000000000000" pitchFamily="2" charset="0"/>
                        </a:rPr>
                        <a:t>И</a:t>
                      </a:r>
                      <a:r>
                        <a:rPr lang="en-US" sz="1400" dirty="0">
                          <a:latin typeface="Montserrat" panose="00000500000000000000" pitchFamily="2" charset="0"/>
                          <a:ea typeface="Roboto" panose="02000000000000000000" pitchFamily="2" charset="0"/>
                          <a:cs typeface="Roboto" panose="02000000000000000000" pitchFamily="2" charset="0"/>
                        </a:rPr>
                        <a:t>лгээмжийн аюулгүй байдал</a:t>
                      </a:r>
                      <a:r>
                        <a:rPr lang="mn-MN" sz="1400" dirty="0">
                          <a:latin typeface="Montserrat" panose="00000500000000000000" pitchFamily="2" charset="0"/>
                          <a:ea typeface="Roboto" panose="02000000000000000000" pitchFamily="2" charset="0"/>
                          <a:cs typeface="Roboto" panose="02000000000000000000" pitchFamily="2" charset="0"/>
                        </a:rPr>
                        <a:t> </a:t>
                      </a:r>
                      <a:endParaRPr lang="en-US" sz="1400" dirty="0">
                        <a:latin typeface="Montserrat" panose="00000500000000000000" pitchFamily="2" charset="0"/>
                        <a:ea typeface="Roboto" panose="02000000000000000000" pitchFamily="2" charset="0"/>
                        <a:cs typeface="Roboto" panose="02000000000000000000" pitchFamily="2" charset="0"/>
                      </a:endParaRPr>
                    </a:p>
                    <a:p>
                      <a:pPr algn="l">
                        <a:lnSpc>
                          <a:spcPct val="107000"/>
                        </a:lnSpc>
                        <a:spcAft>
                          <a:spcPts val="800"/>
                        </a:spcAft>
                      </a:pP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4492153"/>
                  </a:ext>
                </a:extLst>
              </a:tr>
              <a:tr h="523301">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Онцгой болон гамшгийн үеийн шуудан</a:t>
                      </a: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Хуулийн шинэчлэл</a:t>
                      </a:r>
                      <a:r>
                        <a:rPr lang="en-US" sz="1400" kern="100" dirty="0">
                          <a:effectLst/>
                          <a:latin typeface="Montserrat" panose="00000500000000000000" pitchFamily="2" charset="0"/>
                          <a:ea typeface="Roboto" panose="02000000000000000000" pitchFamily="2" charset="0"/>
                          <a:cs typeface="Roboto" panose="02000000000000000000" pitchFamily="2" charset="0"/>
                        </a:rPr>
                        <a:t>:</a:t>
                      </a:r>
                      <a:r>
                        <a:rPr lang="mn-MN" sz="1400" kern="100" dirty="0">
                          <a:effectLst/>
                          <a:latin typeface="Montserrat" panose="00000500000000000000" pitchFamily="2" charset="0"/>
                          <a:ea typeface="Roboto" panose="02000000000000000000" pitchFamily="2" charset="0"/>
                          <a:cs typeface="Roboto" panose="02000000000000000000" pitchFamily="2" charset="0"/>
                        </a:rPr>
                        <a:t> Шуудангийн тухай хууль</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dirty="0">
                          <a:latin typeface="Montserrat" panose="00000500000000000000" pitchFamily="2" charset="0"/>
                          <a:ea typeface="Roboto" panose="02000000000000000000" pitchFamily="2" charset="0"/>
                          <a:cs typeface="Roboto" panose="02000000000000000000" pitchFamily="2" charset="0"/>
                        </a:rPr>
                        <a:t>Цахим худалдаа, захиалгат хүргэлт</a:t>
                      </a:r>
                      <a:r>
                        <a:rPr lang="mn-MN" sz="1400" dirty="0">
                          <a:latin typeface="Montserrat" panose="00000500000000000000" pitchFamily="2" charset="0"/>
                          <a:ea typeface="Roboto" panose="02000000000000000000" pitchFamily="2" charset="0"/>
                          <a:cs typeface="Roboto" panose="02000000000000000000" pitchFamily="2" charset="0"/>
                        </a:rPr>
                        <a:t> </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4063703"/>
                  </a:ext>
                </a:extLst>
              </a:tr>
              <a:tr h="590541">
                <a:tc>
                  <a:txBody>
                    <a:bodyPr/>
                    <a:lstStyle/>
                    <a:p>
                      <a:pPr algn="l">
                        <a:lnSpc>
                          <a:spcPct val="107000"/>
                        </a:lnSpc>
                        <a:spcAft>
                          <a:spcPts val="800"/>
                        </a:spcAft>
                      </a:pPr>
                      <a:r>
                        <a:rPr lang="mn-MN" sz="14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rPr>
                        <a:t>Аймаг, нийслэл, хот хоорондын шуудан</a:t>
                      </a:r>
                      <a:endParaRPr lang="en-US" sz="14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Хүний нөөц</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dirty="0">
                          <a:latin typeface="Montserrat" panose="00000500000000000000" pitchFamily="2" charset="0"/>
                          <a:ea typeface="Roboto" panose="02000000000000000000" pitchFamily="2" charset="0"/>
                          <a:cs typeface="Roboto" panose="02000000000000000000" pitchFamily="2" charset="0"/>
                        </a:rPr>
                        <a:t>Б</a:t>
                      </a:r>
                      <a:r>
                        <a:rPr lang="mn-MN" sz="1400" dirty="0">
                          <a:latin typeface="Montserrat" panose="00000500000000000000" pitchFamily="2" charset="0"/>
                          <a:ea typeface="Roboto" panose="02000000000000000000" pitchFamily="2" charset="0"/>
                          <a:cs typeface="Roboto" panose="02000000000000000000" pitchFamily="2" charset="0"/>
                        </a:rPr>
                        <a:t>айгаль, хүрээлэн буй орчинд ээлтэй технологи нэвтрүүлэх</a:t>
                      </a:r>
                      <a:endParaRPr lang="en-US" sz="1400" dirty="0">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5092429"/>
                  </a:ext>
                </a:extLst>
              </a:tr>
              <a:tr h="498306">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Дугаарын хязгаарлалт, 1-р эгнээгээр зорчих, авто зогсоол</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Бүх нийтийн үйлчилгээний үүргийн сангийн зохицуулалт</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800"/>
                        </a:spcAft>
                      </a:pPr>
                      <a:r>
                        <a:rPr lang="mn-MN" sz="14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rPr>
                        <a:t>Шуудангийн хүргэлтэд технологийн шинэчлэл ашиглах</a:t>
                      </a:r>
                      <a:endParaRPr lang="en-US" sz="1400" kern="100" dirty="0">
                        <a:solidFill>
                          <a:schemeClr val="tx1"/>
                        </a:solidFill>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030576"/>
                  </a:ext>
                </a:extLst>
              </a:tr>
              <a:tr h="612465">
                <a:tc>
                  <a:txBody>
                    <a:bodyPr/>
                    <a:lstStyle/>
                    <a:p>
                      <a:pPr algn="l">
                        <a:lnSpc>
                          <a:spcPct val="107000"/>
                        </a:lnSpc>
                        <a:spcAft>
                          <a:spcPts val="800"/>
                        </a:spcAft>
                      </a:pPr>
                      <a:r>
                        <a:rPr lang="mn-MN" sz="1400" kern="100" dirty="0">
                          <a:effectLst/>
                          <a:latin typeface="Montserrat" panose="00000500000000000000" pitchFamily="2" charset="0"/>
                          <a:ea typeface="Roboto" panose="02000000000000000000" pitchFamily="2" charset="0"/>
                          <a:cs typeface="Roboto" panose="02000000000000000000" pitchFamily="2" charset="0"/>
                        </a:rPr>
                        <a:t>Хаягжуулалтын асуудал</a:t>
                      </a:r>
                    </a:p>
                    <a:p>
                      <a:pPr algn="l">
                        <a:lnSpc>
                          <a:spcPct val="107000"/>
                        </a:lnSpc>
                        <a:spcAft>
                          <a:spcPts val="800"/>
                        </a:spcAft>
                      </a:pP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400" dirty="0">
                          <a:latin typeface="Montserrat" panose="00000500000000000000" pitchFamily="2" charset="0"/>
                          <a:ea typeface="Roboto" panose="02000000000000000000" pitchFamily="2" charset="0"/>
                          <a:cs typeface="Roboto" panose="02000000000000000000" pitchFamily="2" charset="0"/>
                        </a:rPr>
                        <a:t>Шуудангийн хаяг</a:t>
                      </a: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1400" kern="100" dirty="0">
                          <a:effectLst/>
                          <a:latin typeface="Montserrat" panose="00000500000000000000" pitchFamily="2" charset="0"/>
                          <a:ea typeface="Roboto" panose="02000000000000000000" pitchFamily="2" charset="0"/>
                          <a:cs typeface="Roboto" panose="02000000000000000000" pitchFamily="2" charset="0"/>
                        </a:rPr>
                        <a:t>Үйлчилгээний чанарыг сайжруулах</a:t>
                      </a:r>
                      <a:endParaRPr lang="en-US" sz="1400" kern="100" dirty="0">
                        <a:effectLst/>
                        <a:latin typeface="Montserrat" panose="00000500000000000000" pitchFamily="2" charset="0"/>
                        <a:ea typeface="Roboto" panose="02000000000000000000" pitchFamily="2" charset="0"/>
                        <a:cs typeface="Roboto" panose="02000000000000000000" pitchFamily="2" charset="0"/>
                      </a:endParaRPr>
                    </a:p>
                  </a:txBody>
                  <a:tcPr marL="55915" marR="55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885323"/>
                  </a:ext>
                </a:extLst>
              </a:tr>
            </a:tbl>
          </a:graphicData>
        </a:graphic>
      </p:graphicFrame>
    </p:spTree>
    <p:extLst>
      <p:ext uri="{BB962C8B-B14F-4D97-AF65-F5344CB8AC3E}">
        <p14:creationId xmlns:p14="http://schemas.microsoft.com/office/powerpoint/2010/main" val="51954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Home - Centre for the Digital Economy">
            <a:extLst>
              <a:ext uri="{FF2B5EF4-FFF2-40B4-BE49-F238E27FC236}">
                <a16:creationId xmlns:a16="http://schemas.microsoft.com/office/drawing/2014/main" id="{2816B91C-33CC-6DC2-01F4-32FE979865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93" b="7793"/>
          <a:stretch/>
        </p:blipFill>
        <p:spPr bwMode="auto">
          <a:xfrm>
            <a:off x="-936" y="0"/>
            <a:ext cx="12192936" cy="6858527"/>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5D114A-4FF2-02E3-2251-94ED89C111A0}"/>
              </a:ext>
            </a:extLst>
          </p:cNvPr>
          <p:cNvSpPr/>
          <p:nvPr/>
        </p:nvSpPr>
        <p:spPr>
          <a:xfrm>
            <a:off x="0" y="0"/>
            <a:ext cx="12192000" cy="6858000"/>
          </a:xfrm>
          <a:prstGeom prst="rect">
            <a:avLst/>
          </a:prstGeom>
          <a:solidFill>
            <a:srgbClr val="003B4C">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Box 125">
            <a:extLst>
              <a:ext uri="{FF2B5EF4-FFF2-40B4-BE49-F238E27FC236}">
                <a16:creationId xmlns:a16="http://schemas.microsoft.com/office/drawing/2014/main" id="{28B6272D-64E0-6C70-147D-70EE10DD4E26}"/>
              </a:ext>
            </a:extLst>
          </p:cNvPr>
          <p:cNvSpPr txBox="1"/>
          <p:nvPr/>
        </p:nvSpPr>
        <p:spPr>
          <a:xfrm>
            <a:off x="4193219" y="3346796"/>
            <a:ext cx="3805562" cy="1384995"/>
          </a:xfrm>
          <a:prstGeom prst="rect">
            <a:avLst/>
          </a:prstGeom>
          <a:noFill/>
        </p:spPr>
        <p:txBody>
          <a:bodyPr wrap="square" rtlCol="0">
            <a:spAutoFit/>
          </a:bodyPr>
          <a:lstStyle/>
          <a:p>
            <a:pPr algn="ctr"/>
            <a:r>
              <a:rPr lang="mn-MN" sz="2800" dirty="0">
                <a:solidFill>
                  <a:schemeClr val="bg1"/>
                </a:solidFill>
                <a:latin typeface="Montserrat" pitchFamily="2" charset="0"/>
                <a:ea typeface="Roboto" panose="02000000000000000000" pitchFamily="2" charset="0"/>
              </a:rPr>
              <a:t>АНХААРАЛ ХАНДУУЛСАНД </a:t>
            </a:r>
            <a:r>
              <a:rPr lang="mn-MN" sz="2800" b="1" dirty="0">
                <a:solidFill>
                  <a:schemeClr val="bg1"/>
                </a:solidFill>
                <a:latin typeface="Montserrat" pitchFamily="2" charset="0"/>
                <a:ea typeface="Roboto" panose="02000000000000000000" pitchFamily="2" charset="0"/>
              </a:rPr>
              <a:t>БАЯРЛАЛАА</a:t>
            </a:r>
          </a:p>
        </p:txBody>
      </p:sp>
      <p:sp>
        <p:nvSpPr>
          <p:cNvPr id="127" name="Oval 126">
            <a:extLst>
              <a:ext uri="{FF2B5EF4-FFF2-40B4-BE49-F238E27FC236}">
                <a16:creationId xmlns:a16="http://schemas.microsoft.com/office/drawing/2014/main" id="{5826E151-EC25-D6E9-2A04-9D6B74F179AF}"/>
              </a:ext>
            </a:extLst>
          </p:cNvPr>
          <p:cNvSpPr/>
          <p:nvPr/>
        </p:nvSpPr>
        <p:spPr>
          <a:xfrm>
            <a:off x="8047526" y="3345504"/>
            <a:ext cx="137160" cy="1371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Oval 127">
            <a:extLst>
              <a:ext uri="{FF2B5EF4-FFF2-40B4-BE49-F238E27FC236}">
                <a16:creationId xmlns:a16="http://schemas.microsoft.com/office/drawing/2014/main" id="{4B2402C9-6C1B-EEB2-E708-76D5AC960FB7}"/>
              </a:ext>
            </a:extLst>
          </p:cNvPr>
          <p:cNvSpPr/>
          <p:nvPr/>
        </p:nvSpPr>
        <p:spPr>
          <a:xfrm>
            <a:off x="7915063" y="3150174"/>
            <a:ext cx="274320" cy="2743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9" name="Picture 128">
            <a:extLst>
              <a:ext uri="{FF2B5EF4-FFF2-40B4-BE49-F238E27FC236}">
                <a16:creationId xmlns:a16="http://schemas.microsoft.com/office/drawing/2014/main" id="{F512E91A-B752-A29B-5AB0-F6446F1D23AF}"/>
              </a:ext>
            </a:extLst>
          </p:cNvPr>
          <p:cNvPicPr>
            <a:picLocks noChangeAspect="1"/>
          </p:cNvPicPr>
          <p:nvPr/>
        </p:nvPicPr>
        <p:blipFill>
          <a:blip r:embed="rId3">
            <a:duotone>
              <a:prstClr val="black"/>
              <a:schemeClr val="accent4">
                <a:tint val="45000"/>
                <a:satMod val="400000"/>
              </a:schemeClr>
            </a:duotone>
          </a:blip>
          <a:stretch>
            <a:fillRect/>
          </a:stretch>
        </p:blipFill>
        <p:spPr>
          <a:xfrm>
            <a:off x="7245734" y="3315360"/>
            <a:ext cx="735271" cy="740414"/>
          </a:xfrm>
          <a:prstGeom prst="rect">
            <a:avLst/>
          </a:prstGeom>
        </p:spPr>
      </p:pic>
      <p:sp>
        <p:nvSpPr>
          <p:cNvPr id="130" name="Oval 129">
            <a:extLst>
              <a:ext uri="{FF2B5EF4-FFF2-40B4-BE49-F238E27FC236}">
                <a16:creationId xmlns:a16="http://schemas.microsoft.com/office/drawing/2014/main" id="{5A18B7ED-75F4-05CC-A328-07B1AB6135D9}"/>
              </a:ext>
            </a:extLst>
          </p:cNvPr>
          <p:cNvSpPr/>
          <p:nvPr/>
        </p:nvSpPr>
        <p:spPr>
          <a:xfrm>
            <a:off x="4294140" y="4399155"/>
            <a:ext cx="137160" cy="1371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Oval 130">
            <a:extLst>
              <a:ext uri="{FF2B5EF4-FFF2-40B4-BE49-F238E27FC236}">
                <a16:creationId xmlns:a16="http://schemas.microsoft.com/office/drawing/2014/main" id="{74BE01EF-2F14-2525-B7DE-3ABEEFB77659}"/>
              </a:ext>
            </a:extLst>
          </p:cNvPr>
          <p:cNvSpPr/>
          <p:nvPr/>
        </p:nvSpPr>
        <p:spPr>
          <a:xfrm>
            <a:off x="3981849" y="4457471"/>
            <a:ext cx="274320" cy="27432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3" name="Group 162">
            <a:extLst>
              <a:ext uri="{FF2B5EF4-FFF2-40B4-BE49-F238E27FC236}">
                <a16:creationId xmlns:a16="http://schemas.microsoft.com/office/drawing/2014/main" id="{40095A93-30E7-5E25-9255-D37A92D7268C}"/>
              </a:ext>
            </a:extLst>
          </p:cNvPr>
          <p:cNvGrpSpPr/>
          <p:nvPr/>
        </p:nvGrpSpPr>
        <p:grpSpPr>
          <a:xfrm>
            <a:off x="5089125" y="1220587"/>
            <a:ext cx="2013750" cy="2013748"/>
            <a:chOff x="4630614" y="1151214"/>
            <a:chExt cx="2930772" cy="2930770"/>
          </a:xfrm>
        </p:grpSpPr>
        <p:sp>
          <p:nvSpPr>
            <p:cNvPr id="133" name="Freeform: Shape 132">
              <a:extLst>
                <a:ext uri="{FF2B5EF4-FFF2-40B4-BE49-F238E27FC236}">
                  <a16:creationId xmlns:a16="http://schemas.microsoft.com/office/drawing/2014/main" id="{27A45750-1639-A5E8-7FE7-FA284D45FAAB}"/>
                </a:ext>
              </a:extLst>
            </p:cNvPr>
            <p:cNvSpPr/>
            <p:nvPr/>
          </p:nvSpPr>
          <p:spPr>
            <a:xfrm>
              <a:off x="5648540" y="1442099"/>
              <a:ext cx="894923" cy="392873"/>
            </a:xfrm>
            <a:custGeom>
              <a:avLst/>
              <a:gdLst>
                <a:gd name="connsiteX0" fmla="*/ 706765 w 1413530"/>
                <a:gd name="connsiteY0" fmla="*/ 0 h 620542"/>
                <a:gd name="connsiteX1" fmla="*/ 829745 w 1413530"/>
                <a:gd name="connsiteY1" fmla="*/ 79470 h 620542"/>
                <a:gd name="connsiteX2" fmla="*/ 1284610 w 1413530"/>
                <a:gd name="connsiteY2" fmla="*/ 476015 h 620542"/>
                <a:gd name="connsiteX3" fmla="*/ 1413530 w 1413530"/>
                <a:gd name="connsiteY3" fmla="*/ 620542 h 620542"/>
                <a:gd name="connsiteX4" fmla="*/ 1395047 w 1413530"/>
                <a:gd name="connsiteY4" fmla="*/ 616752 h 620542"/>
                <a:gd name="connsiteX5" fmla="*/ 706763 w 1413530"/>
                <a:gd name="connsiteY5" fmla="*/ 558457 h 620542"/>
                <a:gd name="connsiteX6" fmla="*/ 18479 w 1413530"/>
                <a:gd name="connsiteY6" fmla="*/ 616752 h 620542"/>
                <a:gd name="connsiteX7" fmla="*/ 0 w 1413530"/>
                <a:gd name="connsiteY7" fmla="*/ 620541 h 620542"/>
                <a:gd name="connsiteX8" fmla="*/ 128919 w 1413530"/>
                <a:gd name="connsiteY8" fmla="*/ 476015 h 620542"/>
                <a:gd name="connsiteX9" fmla="*/ 583784 w 1413530"/>
                <a:gd name="connsiteY9" fmla="*/ 79470 h 620542"/>
                <a:gd name="connsiteX10" fmla="*/ 706765 w 1413530"/>
                <a:gd name="connsiteY10" fmla="*/ 0 h 62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3530" h="620542">
                  <a:moveTo>
                    <a:pt x="706765" y="0"/>
                  </a:moveTo>
                  <a:lnTo>
                    <a:pt x="829745" y="79470"/>
                  </a:lnTo>
                  <a:cubicBezTo>
                    <a:pt x="984411" y="187935"/>
                    <a:pt x="1137755" y="321135"/>
                    <a:pt x="1284610" y="476015"/>
                  </a:cubicBezTo>
                  <a:lnTo>
                    <a:pt x="1413530" y="620542"/>
                  </a:lnTo>
                  <a:lnTo>
                    <a:pt x="1395047" y="616752"/>
                  </a:lnTo>
                  <a:cubicBezTo>
                    <a:pt x="1177618" y="578867"/>
                    <a:pt x="946445" y="558457"/>
                    <a:pt x="706763" y="558457"/>
                  </a:cubicBezTo>
                  <a:cubicBezTo>
                    <a:pt x="467081" y="558457"/>
                    <a:pt x="235908" y="578867"/>
                    <a:pt x="18479" y="616752"/>
                  </a:cubicBezTo>
                  <a:lnTo>
                    <a:pt x="0" y="620541"/>
                  </a:lnTo>
                  <a:lnTo>
                    <a:pt x="128919" y="476015"/>
                  </a:lnTo>
                  <a:cubicBezTo>
                    <a:pt x="275774" y="321135"/>
                    <a:pt x="429118" y="187935"/>
                    <a:pt x="583784" y="79470"/>
                  </a:cubicBezTo>
                  <a:lnTo>
                    <a:pt x="706765" y="0"/>
                  </a:lnTo>
                  <a:close/>
                </a:path>
              </a:pathLst>
            </a:custGeom>
            <a:solidFill>
              <a:srgbClr val="006E9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4" name="Freeform: Shape 133">
              <a:extLst>
                <a:ext uri="{FF2B5EF4-FFF2-40B4-BE49-F238E27FC236}">
                  <a16:creationId xmlns:a16="http://schemas.microsoft.com/office/drawing/2014/main" id="{2FB23B7E-CA1C-E5B1-E6E3-FE25A3A197C9}"/>
                </a:ext>
              </a:extLst>
            </p:cNvPr>
            <p:cNvSpPr/>
            <p:nvPr/>
          </p:nvSpPr>
          <p:spPr>
            <a:xfrm>
              <a:off x="5072794" y="1834971"/>
              <a:ext cx="575746" cy="787038"/>
            </a:xfrm>
            <a:custGeom>
              <a:avLst/>
              <a:gdLst>
                <a:gd name="connsiteX0" fmla="*/ 909391 w 909391"/>
                <a:gd name="connsiteY0" fmla="*/ 0 h 1243126"/>
                <a:gd name="connsiteX1" fmla="*/ 893809 w 909391"/>
                <a:gd name="connsiteY1" fmla="*/ 17468 h 1243126"/>
                <a:gd name="connsiteX2" fmla="*/ 497738 w 909391"/>
                <a:gd name="connsiteY2" fmla="*/ 583384 h 1243126"/>
                <a:gd name="connsiteX3" fmla="*/ 202489 w 909391"/>
                <a:gd name="connsiteY3" fmla="*/ 1207852 h 1243126"/>
                <a:gd name="connsiteX4" fmla="*/ 190647 w 909391"/>
                <a:gd name="connsiteY4" fmla="*/ 1243126 h 1243126"/>
                <a:gd name="connsiteX5" fmla="*/ 127658 w 909391"/>
                <a:gd name="connsiteY5" fmla="*/ 1055511 h 1243126"/>
                <a:gd name="connsiteX6" fmla="*/ 8655 w 909391"/>
                <a:gd name="connsiteY6" fmla="*/ 463912 h 1243126"/>
                <a:gd name="connsiteX7" fmla="*/ 0 w 909391"/>
                <a:gd name="connsiteY7" fmla="*/ 307264 h 1243126"/>
                <a:gd name="connsiteX8" fmla="*/ 143870 w 909391"/>
                <a:gd name="connsiteY8" fmla="*/ 234011 h 1243126"/>
                <a:gd name="connsiteX9" fmla="*/ 715217 w 909391"/>
                <a:gd name="connsiteY9" fmla="*/ 39814 h 1243126"/>
                <a:gd name="connsiteX10" fmla="*/ 909391 w 909391"/>
                <a:gd name="connsiteY10" fmla="*/ 0 h 124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9391" h="1243126">
                  <a:moveTo>
                    <a:pt x="909391" y="0"/>
                  </a:moveTo>
                  <a:lnTo>
                    <a:pt x="893809" y="17468"/>
                  </a:lnTo>
                  <a:cubicBezTo>
                    <a:pt x="751853" y="186463"/>
                    <a:pt x="618108" y="376120"/>
                    <a:pt x="497738" y="583384"/>
                  </a:cubicBezTo>
                  <a:cubicBezTo>
                    <a:pt x="377368" y="790649"/>
                    <a:pt x="278921" y="1000805"/>
                    <a:pt x="202489" y="1207852"/>
                  </a:cubicBezTo>
                  <a:lnTo>
                    <a:pt x="190647" y="1243126"/>
                  </a:lnTo>
                  <a:lnTo>
                    <a:pt x="127658" y="1055511"/>
                  </a:lnTo>
                  <a:cubicBezTo>
                    <a:pt x="65913" y="851202"/>
                    <a:pt x="26214" y="652003"/>
                    <a:pt x="8655" y="463912"/>
                  </a:cubicBezTo>
                  <a:lnTo>
                    <a:pt x="0" y="307264"/>
                  </a:lnTo>
                  <a:lnTo>
                    <a:pt x="143870" y="234011"/>
                  </a:lnTo>
                  <a:cubicBezTo>
                    <a:pt x="315339" y="154735"/>
                    <a:pt x="507533" y="89025"/>
                    <a:pt x="715217" y="39814"/>
                  </a:cubicBezTo>
                  <a:lnTo>
                    <a:pt x="909391" y="0"/>
                  </a:lnTo>
                  <a:close/>
                </a:path>
              </a:pathLst>
            </a:custGeom>
            <a:solidFill>
              <a:srgbClr val="006E9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5" name="Freeform: Shape 134">
              <a:extLst>
                <a:ext uri="{FF2B5EF4-FFF2-40B4-BE49-F238E27FC236}">
                  <a16:creationId xmlns:a16="http://schemas.microsoft.com/office/drawing/2014/main" id="{6F8A7F27-D52A-3B6D-DC27-6E615482D125}"/>
                </a:ext>
              </a:extLst>
            </p:cNvPr>
            <p:cNvSpPr/>
            <p:nvPr/>
          </p:nvSpPr>
          <p:spPr>
            <a:xfrm>
              <a:off x="6543463" y="1834971"/>
              <a:ext cx="575746" cy="787038"/>
            </a:xfrm>
            <a:custGeom>
              <a:avLst/>
              <a:gdLst>
                <a:gd name="connsiteX0" fmla="*/ 0 w 909391"/>
                <a:gd name="connsiteY0" fmla="*/ 0 h 1243125"/>
                <a:gd name="connsiteX1" fmla="*/ 194170 w 909391"/>
                <a:gd name="connsiteY1" fmla="*/ 39813 h 1243125"/>
                <a:gd name="connsiteX2" fmla="*/ 765517 w 909391"/>
                <a:gd name="connsiteY2" fmla="*/ 234010 h 1243125"/>
                <a:gd name="connsiteX3" fmla="*/ 909391 w 909391"/>
                <a:gd name="connsiteY3" fmla="*/ 307264 h 1243125"/>
                <a:gd name="connsiteX4" fmla="*/ 900735 w 909391"/>
                <a:gd name="connsiteY4" fmla="*/ 463911 h 1243125"/>
                <a:gd name="connsiteX5" fmla="*/ 781732 w 909391"/>
                <a:gd name="connsiteY5" fmla="*/ 1055510 h 1243125"/>
                <a:gd name="connsiteX6" fmla="*/ 718744 w 909391"/>
                <a:gd name="connsiteY6" fmla="*/ 1243125 h 1243125"/>
                <a:gd name="connsiteX7" fmla="*/ 706901 w 909391"/>
                <a:gd name="connsiteY7" fmla="*/ 1207851 h 1243125"/>
                <a:gd name="connsiteX8" fmla="*/ 411652 w 909391"/>
                <a:gd name="connsiteY8" fmla="*/ 583383 h 1243125"/>
                <a:gd name="connsiteX9" fmla="*/ 15581 w 909391"/>
                <a:gd name="connsiteY9" fmla="*/ 17467 h 1243125"/>
                <a:gd name="connsiteX10" fmla="*/ 0 w 909391"/>
                <a:gd name="connsiteY10" fmla="*/ 0 h 12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9391" h="1243125">
                  <a:moveTo>
                    <a:pt x="0" y="0"/>
                  </a:moveTo>
                  <a:lnTo>
                    <a:pt x="194170" y="39813"/>
                  </a:lnTo>
                  <a:cubicBezTo>
                    <a:pt x="401854" y="89024"/>
                    <a:pt x="594048" y="154734"/>
                    <a:pt x="765517" y="234010"/>
                  </a:cubicBezTo>
                  <a:lnTo>
                    <a:pt x="909391" y="307264"/>
                  </a:lnTo>
                  <a:lnTo>
                    <a:pt x="900735" y="463911"/>
                  </a:lnTo>
                  <a:cubicBezTo>
                    <a:pt x="883176" y="652002"/>
                    <a:pt x="843477" y="851201"/>
                    <a:pt x="781732" y="1055510"/>
                  </a:cubicBezTo>
                  <a:lnTo>
                    <a:pt x="718744" y="1243125"/>
                  </a:lnTo>
                  <a:lnTo>
                    <a:pt x="706901" y="1207851"/>
                  </a:lnTo>
                  <a:cubicBezTo>
                    <a:pt x="630469" y="1000804"/>
                    <a:pt x="532022" y="790648"/>
                    <a:pt x="411652" y="583383"/>
                  </a:cubicBezTo>
                  <a:cubicBezTo>
                    <a:pt x="291282" y="376119"/>
                    <a:pt x="157537" y="186462"/>
                    <a:pt x="15581" y="17467"/>
                  </a:cubicBezTo>
                  <a:lnTo>
                    <a:pt x="0" y="0"/>
                  </a:lnTo>
                  <a:close/>
                </a:path>
              </a:pathLst>
            </a:custGeom>
            <a:solidFill>
              <a:srgbClr val="006E9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6" name="Freeform: Shape 135">
              <a:extLst>
                <a:ext uri="{FF2B5EF4-FFF2-40B4-BE49-F238E27FC236}">
                  <a16:creationId xmlns:a16="http://schemas.microsoft.com/office/drawing/2014/main" id="{348929DD-844F-7EF1-7DFB-5FE686CD3F5F}"/>
                </a:ext>
              </a:extLst>
            </p:cNvPr>
            <p:cNvSpPr/>
            <p:nvPr/>
          </p:nvSpPr>
          <p:spPr>
            <a:xfrm>
              <a:off x="5076329" y="2622009"/>
              <a:ext cx="567769" cy="775306"/>
            </a:xfrm>
            <a:custGeom>
              <a:avLst/>
              <a:gdLst>
                <a:gd name="connsiteX0" fmla="*/ 185064 w 896791"/>
                <a:gd name="connsiteY0" fmla="*/ 0 h 1224595"/>
                <a:gd name="connsiteX1" fmla="*/ 191165 w 896791"/>
                <a:gd name="connsiteY1" fmla="*/ 18174 h 1224595"/>
                <a:gd name="connsiteX2" fmla="*/ 486414 w 896791"/>
                <a:gd name="connsiteY2" fmla="*/ 642642 h 1224595"/>
                <a:gd name="connsiteX3" fmla="*/ 882485 w 896791"/>
                <a:gd name="connsiteY3" fmla="*/ 1208558 h 1224595"/>
                <a:gd name="connsiteX4" fmla="*/ 896791 w 896791"/>
                <a:gd name="connsiteY4" fmla="*/ 1224595 h 1224595"/>
                <a:gd name="connsiteX5" fmla="*/ 709634 w 896791"/>
                <a:gd name="connsiteY5" fmla="*/ 1186220 h 1224595"/>
                <a:gd name="connsiteX6" fmla="*/ 138287 w 896791"/>
                <a:gd name="connsiteY6" fmla="*/ 992023 h 1224595"/>
                <a:gd name="connsiteX7" fmla="*/ 0 w 896791"/>
                <a:gd name="connsiteY7" fmla="*/ 921613 h 1224595"/>
                <a:gd name="connsiteX8" fmla="*/ 8813 w 896791"/>
                <a:gd name="connsiteY8" fmla="*/ 762114 h 1224595"/>
                <a:gd name="connsiteX9" fmla="*/ 127816 w 896791"/>
                <a:gd name="connsiteY9" fmla="*/ 170515 h 1224595"/>
                <a:gd name="connsiteX10" fmla="*/ 185064 w 896791"/>
                <a:gd name="connsiteY10" fmla="*/ 0 h 122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791" h="1224595">
                  <a:moveTo>
                    <a:pt x="185064" y="0"/>
                  </a:moveTo>
                  <a:lnTo>
                    <a:pt x="191165" y="18174"/>
                  </a:lnTo>
                  <a:cubicBezTo>
                    <a:pt x="267597" y="225221"/>
                    <a:pt x="366044" y="435378"/>
                    <a:pt x="486414" y="642642"/>
                  </a:cubicBezTo>
                  <a:cubicBezTo>
                    <a:pt x="606784" y="849907"/>
                    <a:pt x="740529" y="1039563"/>
                    <a:pt x="882485" y="1208558"/>
                  </a:cubicBezTo>
                  <a:lnTo>
                    <a:pt x="896791" y="1224595"/>
                  </a:lnTo>
                  <a:lnTo>
                    <a:pt x="709634" y="1186220"/>
                  </a:lnTo>
                  <a:cubicBezTo>
                    <a:pt x="501950" y="1137009"/>
                    <a:pt x="309756" y="1071299"/>
                    <a:pt x="138287" y="992023"/>
                  </a:cubicBezTo>
                  <a:lnTo>
                    <a:pt x="0" y="921613"/>
                  </a:lnTo>
                  <a:lnTo>
                    <a:pt x="8813" y="762114"/>
                  </a:lnTo>
                  <a:cubicBezTo>
                    <a:pt x="26372" y="574023"/>
                    <a:pt x="66071" y="374824"/>
                    <a:pt x="127816" y="170515"/>
                  </a:cubicBezTo>
                  <a:lnTo>
                    <a:pt x="185064" y="0"/>
                  </a:lnTo>
                  <a:close/>
                </a:path>
              </a:pathLst>
            </a:custGeom>
            <a:solidFill>
              <a:srgbClr val="006E9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7" name="Freeform: Shape 136">
              <a:extLst>
                <a:ext uri="{FF2B5EF4-FFF2-40B4-BE49-F238E27FC236}">
                  <a16:creationId xmlns:a16="http://schemas.microsoft.com/office/drawing/2014/main" id="{F4321ADB-8A97-9810-BD87-19A8315497CF}"/>
                </a:ext>
              </a:extLst>
            </p:cNvPr>
            <p:cNvSpPr/>
            <p:nvPr/>
          </p:nvSpPr>
          <p:spPr>
            <a:xfrm>
              <a:off x="6547906" y="2622009"/>
              <a:ext cx="567768" cy="775306"/>
            </a:xfrm>
            <a:custGeom>
              <a:avLst/>
              <a:gdLst>
                <a:gd name="connsiteX0" fmla="*/ 711726 w 896789"/>
                <a:gd name="connsiteY0" fmla="*/ 0 h 1224594"/>
                <a:gd name="connsiteX1" fmla="*/ 768973 w 896789"/>
                <a:gd name="connsiteY1" fmla="*/ 170515 h 1224594"/>
                <a:gd name="connsiteX2" fmla="*/ 887976 w 896789"/>
                <a:gd name="connsiteY2" fmla="*/ 762114 h 1224594"/>
                <a:gd name="connsiteX3" fmla="*/ 896789 w 896789"/>
                <a:gd name="connsiteY3" fmla="*/ 921612 h 1224594"/>
                <a:gd name="connsiteX4" fmla="*/ 758499 w 896789"/>
                <a:gd name="connsiteY4" fmla="*/ 992023 h 1224594"/>
                <a:gd name="connsiteX5" fmla="*/ 187152 w 896789"/>
                <a:gd name="connsiteY5" fmla="*/ 1186220 h 1224594"/>
                <a:gd name="connsiteX6" fmla="*/ 0 w 896789"/>
                <a:gd name="connsiteY6" fmla="*/ 1224594 h 1224594"/>
                <a:gd name="connsiteX7" fmla="*/ 14304 w 896789"/>
                <a:gd name="connsiteY7" fmla="*/ 1208558 h 1224594"/>
                <a:gd name="connsiteX8" fmla="*/ 410375 w 896789"/>
                <a:gd name="connsiteY8" fmla="*/ 642642 h 1224594"/>
                <a:gd name="connsiteX9" fmla="*/ 705624 w 896789"/>
                <a:gd name="connsiteY9" fmla="*/ 18174 h 1224594"/>
                <a:gd name="connsiteX10" fmla="*/ 711726 w 896789"/>
                <a:gd name="connsiteY10" fmla="*/ 0 h 122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789" h="1224594">
                  <a:moveTo>
                    <a:pt x="711726" y="0"/>
                  </a:moveTo>
                  <a:lnTo>
                    <a:pt x="768973" y="170515"/>
                  </a:lnTo>
                  <a:cubicBezTo>
                    <a:pt x="830718" y="374824"/>
                    <a:pt x="870417" y="574023"/>
                    <a:pt x="887976" y="762114"/>
                  </a:cubicBezTo>
                  <a:lnTo>
                    <a:pt x="896789" y="921612"/>
                  </a:lnTo>
                  <a:lnTo>
                    <a:pt x="758499" y="992023"/>
                  </a:lnTo>
                  <a:cubicBezTo>
                    <a:pt x="587030" y="1071299"/>
                    <a:pt x="394836" y="1137009"/>
                    <a:pt x="187152" y="1186220"/>
                  </a:cubicBezTo>
                  <a:lnTo>
                    <a:pt x="0" y="1224594"/>
                  </a:lnTo>
                  <a:lnTo>
                    <a:pt x="14304" y="1208558"/>
                  </a:lnTo>
                  <a:cubicBezTo>
                    <a:pt x="156260" y="1039563"/>
                    <a:pt x="290005" y="849907"/>
                    <a:pt x="410375" y="642642"/>
                  </a:cubicBezTo>
                  <a:cubicBezTo>
                    <a:pt x="530745" y="435378"/>
                    <a:pt x="629192" y="225221"/>
                    <a:pt x="705624" y="18174"/>
                  </a:cubicBezTo>
                  <a:lnTo>
                    <a:pt x="711726" y="0"/>
                  </a:lnTo>
                  <a:close/>
                </a:path>
              </a:pathLst>
            </a:custGeom>
            <a:solidFill>
              <a:srgbClr val="006E9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8" name="Freeform: Shape 137">
              <a:extLst>
                <a:ext uri="{FF2B5EF4-FFF2-40B4-BE49-F238E27FC236}">
                  <a16:creationId xmlns:a16="http://schemas.microsoft.com/office/drawing/2014/main" id="{F1A329CD-F5A0-36ED-E38C-BBFD7F7000E4}"/>
                </a:ext>
              </a:extLst>
            </p:cNvPr>
            <p:cNvSpPr/>
            <p:nvPr/>
          </p:nvSpPr>
          <p:spPr>
            <a:xfrm>
              <a:off x="5644098" y="3397315"/>
              <a:ext cx="903808" cy="396128"/>
            </a:xfrm>
            <a:custGeom>
              <a:avLst/>
              <a:gdLst>
                <a:gd name="connsiteX0" fmla="*/ 1427565 w 1427565"/>
                <a:gd name="connsiteY0" fmla="*/ 0 h 625683"/>
                <a:gd name="connsiteX1" fmla="*/ 1297368 w 1427565"/>
                <a:gd name="connsiteY1" fmla="*/ 145958 h 625683"/>
                <a:gd name="connsiteX2" fmla="*/ 842502 w 1427565"/>
                <a:gd name="connsiteY2" fmla="*/ 542503 h 625683"/>
                <a:gd name="connsiteX3" fmla="*/ 713781 w 1427565"/>
                <a:gd name="connsiteY3" fmla="*/ 625683 h 625683"/>
                <a:gd name="connsiteX4" fmla="*/ 585060 w 1427565"/>
                <a:gd name="connsiteY4" fmla="*/ 542503 h 625683"/>
                <a:gd name="connsiteX5" fmla="*/ 130195 w 1427565"/>
                <a:gd name="connsiteY5" fmla="*/ 145958 h 625683"/>
                <a:gd name="connsiteX6" fmla="*/ 0 w 1427565"/>
                <a:gd name="connsiteY6" fmla="*/ 1 h 625683"/>
                <a:gd name="connsiteX7" fmla="*/ 25496 w 1427565"/>
                <a:gd name="connsiteY7" fmla="*/ 5229 h 625683"/>
                <a:gd name="connsiteX8" fmla="*/ 713780 w 1427565"/>
                <a:gd name="connsiteY8" fmla="*/ 63524 h 625683"/>
                <a:gd name="connsiteX9" fmla="*/ 1402064 w 1427565"/>
                <a:gd name="connsiteY9" fmla="*/ 5229 h 625683"/>
                <a:gd name="connsiteX10" fmla="*/ 1427565 w 1427565"/>
                <a:gd name="connsiteY10" fmla="*/ 0 h 62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7565" h="625683">
                  <a:moveTo>
                    <a:pt x="1427565" y="0"/>
                  </a:moveTo>
                  <a:lnTo>
                    <a:pt x="1297368" y="145958"/>
                  </a:lnTo>
                  <a:cubicBezTo>
                    <a:pt x="1150513" y="300838"/>
                    <a:pt x="997169" y="434038"/>
                    <a:pt x="842502" y="542503"/>
                  </a:cubicBezTo>
                  <a:lnTo>
                    <a:pt x="713781" y="625683"/>
                  </a:lnTo>
                  <a:lnTo>
                    <a:pt x="585060" y="542503"/>
                  </a:lnTo>
                  <a:cubicBezTo>
                    <a:pt x="430394" y="434038"/>
                    <a:pt x="277050" y="300838"/>
                    <a:pt x="130195" y="145958"/>
                  </a:cubicBezTo>
                  <a:lnTo>
                    <a:pt x="0" y="1"/>
                  </a:lnTo>
                  <a:lnTo>
                    <a:pt x="25496" y="5229"/>
                  </a:lnTo>
                  <a:cubicBezTo>
                    <a:pt x="242925" y="43115"/>
                    <a:pt x="474098" y="63524"/>
                    <a:pt x="713780" y="63524"/>
                  </a:cubicBezTo>
                  <a:cubicBezTo>
                    <a:pt x="953462" y="63524"/>
                    <a:pt x="1184635" y="43115"/>
                    <a:pt x="1402064" y="5229"/>
                  </a:cubicBezTo>
                  <a:lnTo>
                    <a:pt x="1427565" y="0"/>
                  </a:lnTo>
                  <a:close/>
                </a:path>
              </a:pathLst>
            </a:custGeom>
            <a:solidFill>
              <a:srgbClr val="006E9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9" name="Freeform: Shape 138">
              <a:extLst>
                <a:ext uri="{FF2B5EF4-FFF2-40B4-BE49-F238E27FC236}">
                  <a16:creationId xmlns:a16="http://schemas.microsoft.com/office/drawing/2014/main" id="{B91883C8-EF63-D69F-CA85-C87DF44A5DEA}"/>
                </a:ext>
              </a:extLst>
            </p:cNvPr>
            <p:cNvSpPr/>
            <p:nvPr/>
          </p:nvSpPr>
          <p:spPr>
            <a:xfrm>
              <a:off x="5071664" y="1283666"/>
              <a:ext cx="1024338" cy="745837"/>
            </a:xfrm>
            <a:custGeom>
              <a:avLst/>
              <a:gdLst>
                <a:gd name="connsiteX0" fmla="*/ 838373 w 1617941"/>
                <a:gd name="connsiteY0" fmla="*/ 176 h 1178049"/>
                <a:gd name="connsiteX1" fmla="*/ 1586005 w 1617941"/>
                <a:gd name="connsiteY1" fmla="*/ 229607 h 1178049"/>
                <a:gd name="connsiteX2" fmla="*/ 1617941 w 1617941"/>
                <a:gd name="connsiteY2" fmla="*/ 250244 h 1178049"/>
                <a:gd name="connsiteX3" fmla="*/ 1494960 w 1617941"/>
                <a:gd name="connsiteY3" fmla="*/ 329714 h 1178049"/>
                <a:gd name="connsiteX4" fmla="*/ 1040095 w 1617941"/>
                <a:gd name="connsiteY4" fmla="*/ 726259 h 1178049"/>
                <a:gd name="connsiteX5" fmla="*/ 911176 w 1617941"/>
                <a:gd name="connsiteY5" fmla="*/ 870785 h 1178049"/>
                <a:gd name="connsiteX6" fmla="*/ 717002 w 1617941"/>
                <a:gd name="connsiteY6" fmla="*/ 910599 h 1178049"/>
                <a:gd name="connsiteX7" fmla="*/ 145655 w 1617941"/>
                <a:gd name="connsiteY7" fmla="*/ 1104796 h 1178049"/>
                <a:gd name="connsiteX8" fmla="*/ 1785 w 1617941"/>
                <a:gd name="connsiteY8" fmla="*/ 1178049 h 1178049"/>
                <a:gd name="connsiteX9" fmla="*/ 264 w 1617941"/>
                <a:gd name="connsiteY9" fmla="*/ 1150532 h 1178049"/>
                <a:gd name="connsiteX10" fmla="*/ 452677 w 1617941"/>
                <a:gd name="connsiteY10" fmla="*/ 103836 h 1178049"/>
                <a:gd name="connsiteX11" fmla="*/ 838373 w 1617941"/>
                <a:gd name="connsiteY11" fmla="*/ 176 h 117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7941" h="1178049">
                  <a:moveTo>
                    <a:pt x="838373" y="176"/>
                  </a:moveTo>
                  <a:cubicBezTo>
                    <a:pt x="1070532" y="-4310"/>
                    <a:pt x="1327714" y="76881"/>
                    <a:pt x="1586005" y="229607"/>
                  </a:cubicBezTo>
                  <a:lnTo>
                    <a:pt x="1617941" y="250244"/>
                  </a:lnTo>
                  <a:lnTo>
                    <a:pt x="1494960" y="329714"/>
                  </a:lnTo>
                  <a:cubicBezTo>
                    <a:pt x="1340294" y="438179"/>
                    <a:pt x="1186950" y="571379"/>
                    <a:pt x="1040095" y="726259"/>
                  </a:cubicBezTo>
                  <a:lnTo>
                    <a:pt x="911176" y="870785"/>
                  </a:lnTo>
                  <a:lnTo>
                    <a:pt x="717002" y="910599"/>
                  </a:lnTo>
                  <a:cubicBezTo>
                    <a:pt x="509318" y="959810"/>
                    <a:pt x="317124" y="1025520"/>
                    <a:pt x="145655" y="1104796"/>
                  </a:cubicBezTo>
                  <a:lnTo>
                    <a:pt x="1785" y="1178049"/>
                  </a:lnTo>
                  <a:lnTo>
                    <a:pt x="264" y="1150532"/>
                  </a:lnTo>
                  <a:cubicBezTo>
                    <a:pt x="-7175" y="670484"/>
                    <a:pt x="143042" y="283658"/>
                    <a:pt x="452677" y="103836"/>
                  </a:cubicBezTo>
                  <a:cubicBezTo>
                    <a:pt x="568791" y="36403"/>
                    <a:pt x="699078" y="2868"/>
                    <a:pt x="838373" y="176"/>
                  </a:cubicBezTo>
                  <a:close/>
                </a:path>
              </a:pathLst>
            </a:custGeom>
            <a:solidFill>
              <a:srgbClr val="00AFE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0" name="Freeform: Shape 139">
              <a:extLst>
                <a:ext uri="{FF2B5EF4-FFF2-40B4-BE49-F238E27FC236}">
                  <a16:creationId xmlns:a16="http://schemas.microsoft.com/office/drawing/2014/main" id="{9B241783-6A1D-BC15-9E89-A81B55038114}"/>
                </a:ext>
              </a:extLst>
            </p:cNvPr>
            <p:cNvSpPr/>
            <p:nvPr/>
          </p:nvSpPr>
          <p:spPr>
            <a:xfrm>
              <a:off x="6096002" y="1283666"/>
              <a:ext cx="1024336" cy="745838"/>
            </a:xfrm>
            <a:custGeom>
              <a:avLst/>
              <a:gdLst>
                <a:gd name="connsiteX0" fmla="*/ 779566 w 1617939"/>
                <a:gd name="connsiteY0" fmla="*/ 176 h 1178050"/>
                <a:gd name="connsiteX1" fmla="*/ 1165262 w 1617939"/>
                <a:gd name="connsiteY1" fmla="*/ 103836 h 1178050"/>
                <a:gd name="connsiteX2" fmla="*/ 1617676 w 1617939"/>
                <a:gd name="connsiteY2" fmla="*/ 1150532 h 1178050"/>
                <a:gd name="connsiteX3" fmla="*/ 1616156 w 1617939"/>
                <a:gd name="connsiteY3" fmla="*/ 1178050 h 1178050"/>
                <a:gd name="connsiteX4" fmla="*/ 1472282 w 1617939"/>
                <a:gd name="connsiteY4" fmla="*/ 1104796 h 1178050"/>
                <a:gd name="connsiteX5" fmla="*/ 900935 w 1617939"/>
                <a:gd name="connsiteY5" fmla="*/ 910599 h 1178050"/>
                <a:gd name="connsiteX6" fmla="*/ 706765 w 1617939"/>
                <a:gd name="connsiteY6" fmla="*/ 870786 h 1178050"/>
                <a:gd name="connsiteX7" fmla="*/ 577845 w 1617939"/>
                <a:gd name="connsiteY7" fmla="*/ 726259 h 1178050"/>
                <a:gd name="connsiteX8" fmla="*/ 122980 w 1617939"/>
                <a:gd name="connsiteY8" fmla="*/ 329714 h 1178050"/>
                <a:gd name="connsiteX9" fmla="*/ 0 w 1617939"/>
                <a:gd name="connsiteY9" fmla="*/ 250244 h 1178050"/>
                <a:gd name="connsiteX10" fmla="*/ 31935 w 1617939"/>
                <a:gd name="connsiteY10" fmla="*/ 229607 h 1178050"/>
                <a:gd name="connsiteX11" fmla="*/ 779566 w 1617939"/>
                <a:gd name="connsiteY11" fmla="*/ 176 h 117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7939" h="1178050">
                  <a:moveTo>
                    <a:pt x="779566" y="176"/>
                  </a:moveTo>
                  <a:cubicBezTo>
                    <a:pt x="918862" y="2868"/>
                    <a:pt x="1049149" y="36403"/>
                    <a:pt x="1165262" y="103836"/>
                  </a:cubicBezTo>
                  <a:cubicBezTo>
                    <a:pt x="1474898" y="283658"/>
                    <a:pt x="1625114" y="670484"/>
                    <a:pt x="1617676" y="1150532"/>
                  </a:cubicBezTo>
                  <a:lnTo>
                    <a:pt x="1616156" y="1178050"/>
                  </a:lnTo>
                  <a:lnTo>
                    <a:pt x="1472282" y="1104796"/>
                  </a:lnTo>
                  <a:cubicBezTo>
                    <a:pt x="1300813" y="1025520"/>
                    <a:pt x="1108619" y="959810"/>
                    <a:pt x="900935" y="910599"/>
                  </a:cubicBezTo>
                  <a:lnTo>
                    <a:pt x="706765" y="870786"/>
                  </a:lnTo>
                  <a:lnTo>
                    <a:pt x="577845" y="726259"/>
                  </a:lnTo>
                  <a:cubicBezTo>
                    <a:pt x="430990" y="571379"/>
                    <a:pt x="277646" y="438179"/>
                    <a:pt x="122980" y="329714"/>
                  </a:cubicBezTo>
                  <a:lnTo>
                    <a:pt x="0" y="250244"/>
                  </a:lnTo>
                  <a:lnTo>
                    <a:pt x="31935" y="229607"/>
                  </a:lnTo>
                  <a:cubicBezTo>
                    <a:pt x="290226" y="76881"/>
                    <a:pt x="547408" y="-4310"/>
                    <a:pt x="779566" y="176"/>
                  </a:cubicBezTo>
                  <a:close/>
                </a:path>
              </a:pathLst>
            </a:custGeom>
            <a:solidFill>
              <a:srgbClr val="00AFE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1" name="Freeform: Shape 140">
              <a:extLst>
                <a:ext uri="{FF2B5EF4-FFF2-40B4-BE49-F238E27FC236}">
                  <a16:creationId xmlns:a16="http://schemas.microsoft.com/office/drawing/2014/main" id="{387A077C-26C6-6E3C-FB59-657CF2F912DF}"/>
                </a:ext>
              </a:extLst>
            </p:cNvPr>
            <p:cNvSpPr/>
            <p:nvPr/>
          </p:nvSpPr>
          <p:spPr>
            <a:xfrm>
              <a:off x="5193495" y="1795664"/>
              <a:ext cx="1805013" cy="1641868"/>
            </a:xfrm>
            <a:custGeom>
              <a:avLst/>
              <a:gdLst>
                <a:gd name="connsiteX0" fmla="*/ 1425507 w 2851018"/>
                <a:gd name="connsiteY0" fmla="*/ 0 h 2593328"/>
                <a:gd name="connsiteX1" fmla="*/ 2113791 w 2851018"/>
                <a:gd name="connsiteY1" fmla="*/ 58295 h 2593328"/>
                <a:gd name="connsiteX2" fmla="*/ 2132274 w 2851018"/>
                <a:gd name="connsiteY2" fmla="*/ 62085 h 2593328"/>
                <a:gd name="connsiteX3" fmla="*/ 2147855 w 2851018"/>
                <a:gd name="connsiteY3" fmla="*/ 79552 h 2593328"/>
                <a:gd name="connsiteX4" fmla="*/ 2543926 w 2851018"/>
                <a:gd name="connsiteY4" fmla="*/ 645468 h 2593328"/>
                <a:gd name="connsiteX5" fmla="*/ 2839175 w 2851018"/>
                <a:gd name="connsiteY5" fmla="*/ 1269936 h 2593328"/>
                <a:gd name="connsiteX6" fmla="*/ 2851018 w 2851018"/>
                <a:gd name="connsiteY6" fmla="*/ 1305210 h 2593328"/>
                <a:gd name="connsiteX7" fmla="*/ 2844916 w 2851018"/>
                <a:gd name="connsiteY7" fmla="*/ 1323384 h 2593328"/>
                <a:gd name="connsiteX8" fmla="*/ 2549667 w 2851018"/>
                <a:gd name="connsiteY8" fmla="*/ 1947852 h 2593328"/>
                <a:gd name="connsiteX9" fmla="*/ 2153596 w 2851018"/>
                <a:gd name="connsiteY9" fmla="*/ 2513768 h 2593328"/>
                <a:gd name="connsiteX10" fmla="*/ 2139292 w 2851018"/>
                <a:gd name="connsiteY10" fmla="*/ 2529804 h 2593328"/>
                <a:gd name="connsiteX11" fmla="*/ 2113791 w 2851018"/>
                <a:gd name="connsiteY11" fmla="*/ 2535033 h 2593328"/>
                <a:gd name="connsiteX12" fmla="*/ 1425507 w 2851018"/>
                <a:gd name="connsiteY12" fmla="*/ 2593328 h 2593328"/>
                <a:gd name="connsiteX13" fmla="*/ 737223 w 2851018"/>
                <a:gd name="connsiteY13" fmla="*/ 2535033 h 2593328"/>
                <a:gd name="connsiteX14" fmla="*/ 711727 w 2851018"/>
                <a:gd name="connsiteY14" fmla="*/ 2529805 h 2593328"/>
                <a:gd name="connsiteX15" fmla="*/ 697421 w 2851018"/>
                <a:gd name="connsiteY15" fmla="*/ 2513768 h 2593328"/>
                <a:gd name="connsiteX16" fmla="*/ 301350 w 2851018"/>
                <a:gd name="connsiteY16" fmla="*/ 1947852 h 2593328"/>
                <a:gd name="connsiteX17" fmla="*/ 6101 w 2851018"/>
                <a:gd name="connsiteY17" fmla="*/ 1323384 h 2593328"/>
                <a:gd name="connsiteX18" fmla="*/ 0 w 2851018"/>
                <a:gd name="connsiteY18" fmla="*/ 1305210 h 2593328"/>
                <a:gd name="connsiteX19" fmla="*/ 11842 w 2851018"/>
                <a:gd name="connsiteY19" fmla="*/ 1269936 h 2593328"/>
                <a:gd name="connsiteX20" fmla="*/ 307091 w 2851018"/>
                <a:gd name="connsiteY20" fmla="*/ 645468 h 2593328"/>
                <a:gd name="connsiteX21" fmla="*/ 703162 w 2851018"/>
                <a:gd name="connsiteY21" fmla="*/ 79552 h 2593328"/>
                <a:gd name="connsiteX22" fmla="*/ 718744 w 2851018"/>
                <a:gd name="connsiteY22" fmla="*/ 62084 h 2593328"/>
                <a:gd name="connsiteX23" fmla="*/ 737223 w 2851018"/>
                <a:gd name="connsiteY23" fmla="*/ 58295 h 2593328"/>
                <a:gd name="connsiteX24" fmla="*/ 1425507 w 2851018"/>
                <a:gd name="connsiteY24" fmla="*/ 0 h 259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1018" h="2593328">
                  <a:moveTo>
                    <a:pt x="1425507" y="0"/>
                  </a:moveTo>
                  <a:cubicBezTo>
                    <a:pt x="1665189" y="0"/>
                    <a:pt x="1896362" y="20410"/>
                    <a:pt x="2113791" y="58295"/>
                  </a:cubicBezTo>
                  <a:lnTo>
                    <a:pt x="2132274" y="62085"/>
                  </a:lnTo>
                  <a:lnTo>
                    <a:pt x="2147855" y="79552"/>
                  </a:lnTo>
                  <a:cubicBezTo>
                    <a:pt x="2289811" y="248547"/>
                    <a:pt x="2423556" y="438204"/>
                    <a:pt x="2543926" y="645468"/>
                  </a:cubicBezTo>
                  <a:cubicBezTo>
                    <a:pt x="2664296" y="852733"/>
                    <a:pt x="2762743" y="1062889"/>
                    <a:pt x="2839175" y="1269936"/>
                  </a:cubicBezTo>
                  <a:lnTo>
                    <a:pt x="2851018" y="1305210"/>
                  </a:lnTo>
                  <a:lnTo>
                    <a:pt x="2844916" y="1323384"/>
                  </a:lnTo>
                  <a:cubicBezTo>
                    <a:pt x="2768484" y="1530431"/>
                    <a:pt x="2670037" y="1740588"/>
                    <a:pt x="2549667" y="1947852"/>
                  </a:cubicBezTo>
                  <a:cubicBezTo>
                    <a:pt x="2429297" y="2155117"/>
                    <a:pt x="2295552" y="2344773"/>
                    <a:pt x="2153596" y="2513768"/>
                  </a:cubicBezTo>
                  <a:lnTo>
                    <a:pt x="2139292" y="2529804"/>
                  </a:lnTo>
                  <a:lnTo>
                    <a:pt x="2113791" y="2535033"/>
                  </a:lnTo>
                  <a:cubicBezTo>
                    <a:pt x="1896362" y="2572919"/>
                    <a:pt x="1665189" y="2593328"/>
                    <a:pt x="1425507" y="2593328"/>
                  </a:cubicBezTo>
                  <a:cubicBezTo>
                    <a:pt x="1185825" y="2593328"/>
                    <a:pt x="954652" y="2572919"/>
                    <a:pt x="737223" y="2535033"/>
                  </a:cubicBezTo>
                  <a:lnTo>
                    <a:pt x="711727" y="2529805"/>
                  </a:lnTo>
                  <a:lnTo>
                    <a:pt x="697421" y="2513768"/>
                  </a:lnTo>
                  <a:cubicBezTo>
                    <a:pt x="555465" y="2344773"/>
                    <a:pt x="421720" y="2155117"/>
                    <a:pt x="301350" y="1947852"/>
                  </a:cubicBezTo>
                  <a:cubicBezTo>
                    <a:pt x="180980" y="1740588"/>
                    <a:pt x="82533" y="1530431"/>
                    <a:pt x="6101" y="1323384"/>
                  </a:cubicBezTo>
                  <a:lnTo>
                    <a:pt x="0" y="1305210"/>
                  </a:lnTo>
                  <a:lnTo>
                    <a:pt x="11842" y="1269936"/>
                  </a:lnTo>
                  <a:cubicBezTo>
                    <a:pt x="88274" y="1062889"/>
                    <a:pt x="186721" y="852733"/>
                    <a:pt x="307091" y="645468"/>
                  </a:cubicBezTo>
                  <a:cubicBezTo>
                    <a:pt x="427461" y="438204"/>
                    <a:pt x="561206" y="248547"/>
                    <a:pt x="703162" y="79552"/>
                  </a:cubicBezTo>
                  <a:lnTo>
                    <a:pt x="718744" y="62084"/>
                  </a:lnTo>
                  <a:lnTo>
                    <a:pt x="737223" y="58295"/>
                  </a:lnTo>
                  <a:cubicBezTo>
                    <a:pt x="954652" y="20410"/>
                    <a:pt x="1185825" y="0"/>
                    <a:pt x="1425507" y="0"/>
                  </a:cubicBezTo>
                  <a:close/>
                </a:path>
              </a:pathLst>
            </a:custGeom>
            <a:solidFill>
              <a:srgbClr val="003B4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2" name="Freeform: Shape 141">
              <a:extLst>
                <a:ext uri="{FF2B5EF4-FFF2-40B4-BE49-F238E27FC236}">
                  <a16:creationId xmlns:a16="http://schemas.microsoft.com/office/drawing/2014/main" id="{BD2D5D99-DA72-1060-9A97-003FC0E07541}"/>
                </a:ext>
              </a:extLst>
            </p:cNvPr>
            <p:cNvSpPr/>
            <p:nvPr/>
          </p:nvSpPr>
          <p:spPr>
            <a:xfrm>
              <a:off x="4630615" y="2029503"/>
              <a:ext cx="562880" cy="1175990"/>
            </a:xfrm>
            <a:custGeom>
              <a:avLst/>
              <a:gdLst>
                <a:gd name="connsiteX0" fmla="*/ 698421 w 889068"/>
                <a:gd name="connsiteY0" fmla="*/ 0 h 1857475"/>
                <a:gd name="connsiteX1" fmla="*/ 707076 w 889068"/>
                <a:gd name="connsiteY1" fmla="*/ 156648 h 1857475"/>
                <a:gd name="connsiteX2" fmla="*/ 826079 w 889068"/>
                <a:gd name="connsiteY2" fmla="*/ 748247 h 1857475"/>
                <a:gd name="connsiteX3" fmla="*/ 889068 w 889068"/>
                <a:gd name="connsiteY3" fmla="*/ 935862 h 1857475"/>
                <a:gd name="connsiteX4" fmla="*/ 831820 w 889068"/>
                <a:gd name="connsiteY4" fmla="*/ 1106377 h 1857475"/>
                <a:gd name="connsiteX5" fmla="*/ 712817 w 889068"/>
                <a:gd name="connsiteY5" fmla="*/ 1697976 h 1857475"/>
                <a:gd name="connsiteX6" fmla="*/ 704004 w 889068"/>
                <a:gd name="connsiteY6" fmla="*/ 1857475 h 1857475"/>
                <a:gd name="connsiteX7" fmla="*/ 677924 w 889068"/>
                <a:gd name="connsiteY7" fmla="*/ 1844196 h 1857475"/>
                <a:gd name="connsiteX8" fmla="*/ 0 w 889068"/>
                <a:gd name="connsiteY8" fmla="*/ 927316 h 1857475"/>
                <a:gd name="connsiteX9" fmla="*/ 677924 w 889068"/>
                <a:gd name="connsiteY9" fmla="*/ 10436 h 1857475"/>
                <a:gd name="connsiteX10" fmla="*/ 698421 w 889068"/>
                <a:gd name="connsiteY10" fmla="*/ 0 h 185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9068" h="1857475">
                  <a:moveTo>
                    <a:pt x="698421" y="0"/>
                  </a:moveTo>
                  <a:lnTo>
                    <a:pt x="707076" y="156648"/>
                  </a:lnTo>
                  <a:cubicBezTo>
                    <a:pt x="724635" y="344739"/>
                    <a:pt x="764334" y="543938"/>
                    <a:pt x="826079" y="748247"/>
                  </a:cubicBezTo>
                  <a:lnTo>
                    <a:pt x="889068" y="935862"/>
                  </a:lnTo>
                  <a:lnTo>
                    <a:pt x="831820" y="1106377"/>
                  </a:lnTo>
                  <a:cubicBezTo>
                    <a:pt x="770075" y="1310686"/>
                    <a:pt x="730376" y="1509885"/>
                    <a:pt x="712817" y="1697976"/>
                  </a:cubicBezTo>
                  <a:lnTo>
                    <a:pt x="704004" y="1857475"/>
                  </a:lnTo>
                  <a:lnTo>
                    <a:pt x="677924" y="1844196"/>
                  </a:lnTo>
                  <a:cubicBezTo>
                    <a:pt x="259068" y="1609546"/>
                    <a:pt x="0" y="1285380"/>
                    <a:pt x="0" y="927316"/>
                  </a:cubicBezTo>
                  <a:cubicBezTo>
                    <a:pt x="0" y="569252"/>
                    <a:pt x="259068" y="245086"/>
                    <a:pt x="677924" y="10436"/>
                  </a:cubicBezTo>
                  <a:lnTo>
                    <a:pt x="698421" y="0"/>
                  </a:lnTo>
                  <a:close/>
                </a:path>
              </a:pathLst>
            </a:custGeom>
            <a:solidFill>
              <a:srgbClr val="00AFE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3" name="Freeform: Shape 142">
              <a:extLst>
                <a:ext uri="{FF2B5EF4-FFF2-40B4-BE49-F238E27FC236}">
                  <a16:creationId xmlns:a16="http://schemas.microsoft.com/office/drawing/2014/main" id="{651D4328-6CFE-7BFD-F3C2-36B8CF83EAE7}"/>
                </a:ext>
              </a:extLst>
            </p:cNvPr>
            <p:cNvSpPr/>
            <p:nvPr/>
          </p:nvSpPr>
          <p:spPr>
            <a:xfrm>
              <a:off x="6998508" y="2029504"/>
              <a:ext cx="562877" cy="1175989"/>
            </a:xfrm>
            <a:custGeom>
              <a:avLst/>
              <a:gdLst>
                <a:gd name="connsiteX0" fmla="*/ 190647 w 889064"/>
                <a:gd name="connsiteY0" fmla="*/ 0 h 1857473"/>
                <a:gd name="connsiteX1" fmla="*/ 211141 w 889064"/>
                <a:gd name="connsiteY1" fmla="*/ 10435 h 1857473"/>
                <a:gd name="connsiteX2" fmla="*/ 889064 w 889064"/>
                <a:gd name="connsiteY2" fmla="*/ 927315 h 1857473"/>
                <a:gd name="connsiteX3" fmla="*/ 211141 w 889064"/>
                <a:gd name="connsiteY3" fmla="*/ 1844195 h 1857473"/>
                <a:gd name="connsiteX4" fmla="*/ 185063 w 889064"/>
                <a:gd name="connsiteY4" fmla="*/ 1857473 h 1857473"/>
                <a:gd name="connsiteX5" fmla="*/ 176250 w 889064"/>
                <a:gd name="connsiteY5" fmla="*/ 1697975 h 1857473"/>
                <a:gd name="connsiteX6" fmla="*/ 57247 w 889064"/>
                <a:gd name="connsiteY6" fmla="*/ 1106376 h 1857473"/>
                <a:gd name="connsiteX7" fmla="*/ 0 w 889064"/>
                <a:gd name="connsiteY7" fmla="*/ 935861 h 1857473"/>
                <a:gd name="connsiteX8" fmla="*/ 62988 w 889064"/>
                <a:gd name="connsiteY8" fmla="*/ 748246 h 1857473"/>
                <a:gd name="connsiteX9" fmla="*/ 181991 w 889064"/>
                <a:gd name="connsiteY9" fmla="*/ 156647 h 1857473"/>
                <a:gd name="connsiteX10" fmla="*/ 190647 w 889064"/>
                <a:gd name="connsiteY10" fmla="*/ 0 h 185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9064" h="1857473">
                  <a:moveTo>
                    <a:pt x="190647" y="0"/>
                  </a:moveTo>
                  <a:lnTo>
                    <a:pt x="211141" y="10435"/>
                  </a:lnTo>
                  <a:cubicBezTo>
                    <a:pt x="629996" y="245085"/>
                    <a:pt x="889064" y="569251"/>
                    <a:pt x="889064" y="927315"/>
                  </a:cubicBezTo>
                  <a:cubicBezTo>
                    <a:pt x="889064" y="1285379"/>
                    <a:pt x="629996" y="1609545"/>
                    <a:pt x="211141" y="1844195"/>
                  </a:cubicBezTo>
                  <a:lnTo>
                    <a:pt x="185063" y="1857473"/>
                  </a:lnTo>
                  <a:lnTo>
                    <a:pt x="176250" y="1697975"/>
                  </a:lnTo>
                  <a:cubicBezTo>
                    <a:pt x="158691" y="1509884"/>
                    <a:pt x="118992" y="1310685"/>
                    <a:pt x="57247" y="1106376"/>
                  </a:cubicBezTo>
                  <a:lnTo>
                    <a:pt x="0" y="935861"/>
                  </a:lnTo>
                  <a:lnTo>
                    <a:pt x="62988" y="748246"/>
                  </a:lnTo>
                  <a:cubicBezTo>
                    <a:pt x="124733" y="543937"/>
                    <a:pt x="164432" y="344738"/>
                    <a:pt x="181991" y="156647"/>
                  </a:cubicBezTo>
                  <a:lnTo>
                    <a:pt x="190647" y="0"/>
                  </a:lnTo>
                  <a:close/>
                </a:path>
              </a:pathLst>
            </a:custGeom>
            <a:solidFill>
              <a:srgbClr val="00AFE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4" name="Freeform: Shape 143">
              <a:extLst>
                <a:ext uri="{FF2B5EF4-FFF2-40B4-BE49-F238E27FC236}">
                  <a16:creationId xmlns:a16="http://schemas.microsoft.com/office/drawing/2014/main" id="{9F127359-F526-2217-7DB6-CFC0C20B2199}"/>
                </a:ext>
              </a:extLst>
            </p:cNvPr>
            <p:cNvSpPr/>
            <p:nvPr/>
          </p:nvSpPr>
          <p:spPr>
            <a:xfrm>
              <a:off x="6096001" y="3205493"/>
              <a:ext cx="1020702" cy="744033"/>
            </a:xfrm>
            <a:custGeom>
              <a:avLst/>
              <a:gdLst>
                <a:gd name="connsiteX0" fmla="*/ 1610573 w 1612199"/>
                <a:gd name="connsiteY0" fmla="*/ 0 h 1175199"/>
                <a:gd name="connsiteX1" fmla="*/ 1611936 w 1612199"/>
                <a:gd name="connsiteY1" fmla="*/ 24667 h 1175199"/>
                <a:gd name="connsiteX2" fmla="*/ 1159522 w 1612199"/>
                <a:gd name="connsiteY2" fmla="*/ 1071363 h 1175199"/>
                <a:gd name="connsiteX3" fmla="*/ 26195 w 1612199"/>
                <a:gd name="connsiteY3" fmla="*/ 945592 h 1175199"/>
                <a:gd name="connsiteX4" fmla="*/ 0 w 1612199"/>
                <a:gd name="connsiteY4" fmla="*/ 928665 h 1175199"/>
                <a:gd name="connsiteX5" fmla="*/ 128721 w 1612199"/>
                <a:gd name="connsiteY5" fmla="*/ 845485 h 1175199"/>
                <a:gd name="connsiteX6" fmla="*/ 583587 w 1612199"/>
                <a:gd name="connsiteY6" fmla="*/ 448940 h 1175199"/>
                <a:gd name="connsiteX7" fmla="*/ 713784 w 1612199"/>
                <a:gd name="connsiteY7" fmla="*/ 302982 h 1175199"/>
                <a:gd name="connsiteX8" fmla="*/ 900936 w 1612199"/>
                <a:gd name="connsiteY8" fmla="*/ 264608 h 1175199"/>
                <a:gd name="connsiteX9" fmla="*/ 1472283 w 1612199"/>
                <a:gd name="connsiteY9" fmla="*/ 70411 h 1175199"/>
                <a:gd name="connsiteX10" fmla="*/ 1610573 w 1612199"/>
                <a:gd name="connsiteY10" fmla="*/ 0 h 1175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2199" h="1175199">
                  <a:moveTo>
                    <a:pt x="1610573" y="0"/>
                  </a:moveTo>
                  <a:lnTo>
                    <a:pt x="1611936" y="24667"/>
                  </a:lnTo>
                  <a:cubicBezTo>
                    <a:pt x="1619374" y="504715"/>
                    <a:pt x="1469158" y="891541"/>
                    <a:pt x="1159522" y="1071363"/>
                  </a:cubicBezTo>
                  <a:cubicBezTo>
                    <a:pt x="849887" y="1251185"/>
                    <a:pt x="439460" y="1189954"/>
                    <a:pt x="26195" y="945592"/>
                  </a:cubicBezTo>
                  <a:lnTo>
                    <a:pt x="0" y="928665"/>
                  </a:lnTo>
                  <a:lnTo>
                    <a:pt x="128721" y="845485"/>
                  </a:lnTo>
                  <a:cubicBezTo>
                    <a:pt x="283388" y="737020"/>
                    <a:pt x="436732" y="603820"/>
                    <a:pt x="583587" y="448940"/>
                  </a:cubicBezTo>
                  <a:lnTo>
                    <a:pt x="713784" y="302982"/>
                  </a:lnTo>
                  <a:lnTo>
                    <a:pt x="900936" y="264608"/>
                  </a:lnTo>
                  <a:cubicBezTo>
                    <a:pt x="1108620" y="215397"/>
                    <a:pt x="1300814" y="149687"/>
                    <a:pt x="1472283" y="70411"/>
                  </a:cubicBezTo>
                  <a:lnTo>
                    <a:pt x="1610573" y="0"/>
                  </a:lnTo>
                  <a:close/>
                </a:path>
              </a:pathLst>
            </a:custGeom>
            <a:solidFill>
              <a:srgbClr val="00AFE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5" name="Freeform: Shape 144">
              <a:extLst>
                <a:ext uri="{FF2B5EF4-FFF2-40B4-BE49-F238E27FC236}">
                  <a16:creationId xmlns:a16="http://schemas.microsoft.com/office/drawing/2014/main" id="{637A0734-3AB3-904D-176E-29DBD3C1C5BA}"/>
                </a:ext>
              </a:extLst>
            </p:cNvPr>
            <p:cNvSpPr/>
            <p:nvPr/>
          </p:nvSpPr>
          <p:spPr>
            <a:xfrm>
              <a:off x="5075299" y="3205494"/>
              <a:ext cx="1020702" cy="744032"/>
            </a:xfrm>
            <a:custGeom>
              <a:avLst/>
              <a:gdLst>
                <a:gd name="connsiteX0" fmla="*/ 1627 w 1612199"/>
                <a:gd name="connsiteY0" fmla="*/ 0 h 1175198"/>
                <a:gd name="connsiteX1" fmla="*/ 139914 w 1612199"/>
                <a:gd name="connsiteY1" fmla="*/ 70410 h 1175198"/>
                <a:gd name="connsiteX2" fmla="*/ 711261 w 1612199"/>
                <a:gd name="connsiteY2" fmla="*/ 264607 h 1175198"/>
                <a:gd name="connsiteX3" fmla="*/ 898418 w 1612199"/>
                <a:gd name="connsiteY3" fmla="*/ 302982 h 1175198"/>
                <a:gd name="connsiteX4" fmla="*/ 1028613 w 1612199"/>
                <a:gd name="connsiteY4" fmla="*/ 448939 h 1175198"/>
                <a:gd name="connsiteX5" fmla="*/ 1483478 w 1612199"/>
                <a:gd name="connsiteY5" fmla="*/ 845484 h 1175198"/>
                <a:gd name="connsiteX6" fmla="*/ 1612199 w 1612199"/>
                <a:gd name="connsiteY6" fmla="*/ 928664 h 1175198"/>
                <a:gd name="connsiteX7" fmla="*/ 1586004 w 1612199"/>
                <a:gd name="connsiteY7" fmla="*/ 945591 h 1175198"/>
                <a:gd name="connsiteX8" fmla="*/ 452677 w 1612199"/>
                <a:gd name="connsiteY8" fmla="*/ 1071362 h 1175198"/>
                <a:gd name="connsiteX9" fmla="*/ 264 w 1612199"/>
                <a:gd name="connsiteY9" fmla="*/ 24666 h 1175198"/>
                <a:gd name="connsiteX10" fmla="*/ 1627 w 1612199"/>
                <a:gd name="connsiteY10" fmla="*/ 0 h 117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2199" h="1175198">
                  <a:moveTo>
                    <a:pt x="1627" y="0"/>
                  </a:moveTo>
                  <a:lnTo>
                    <a:pt x="139914" y="70410"/>
                  </a:lnTo>
                  <a:cubicBezTo>
                    <a:pt x="311383" y="149686"/>
                    <a:pt x="503577" y="215396"/>
                    <a:pt x="711261" y="264607"/>
                  </a:cubicBezTo>
                  <a:lnTo>
                    <a:pt x="898418" y="302982"/>
                  </a:lnTo>
                  <a:lnTo>
                    <a:pt x="1028613" y="448939"/>
                  </a:lnTo>
                  <a:cubicBezTo>
                    <a:pt x="1175468" y="603819"/>
                    <a:pt x="1328812" y="737019"/>
                    <a:pt x="1483478" y="845484"/>
                  </a:cubicBezTo>
                  <a:lnTo>
                    <a:pt x="1612199" y="928664"/>
                  </a:lnTo>
                  <a:lnTo>
                    <a:pt x="1586004" y="945591"/>
                  </a:lnTo>
                  <a:cubicBezTo>
                    <a:pt x="1172739" y="1189953"/>
                    <a:pt x="762312" y="1251184"/>
                    <a:pt x="452677" y="1071362"/>
                  </a:cubicBezTo>
                  <a:cubicBezTo>
                    <a:pt x="143042" y="891540"/>
                    <a:pt x="-7175" y="504714"/>
                    <a:pt x="264" y="24666"/>
                  </a:cubicBezTo>
                  <a:lnTo>
                    <a:pt x="1627" y="0"/>
                  </a:lnTo>
                  <a:close/>
                </a:path>
              </a:pathLst>
            </a:custGeom>
            <a:solidFill>
              <a:srgbClr val="00AFE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46" name="Group 145">
              <a:extLst>
                <a:ext uri="{FF2B5EF4-FFF2-40B4-BE49-F238E27FC236}">
                  <a16:creationId xmlns:a16="http://schemas.microsoft.com/office/drawing/2014/main" id="{2A9333C0-8B94-9CF6-E835-610F9DAF027A}"/>
                </a:ext>
              </a:extLst>
            </p:cNvPr>
            <p:cNvGrpSpPr/>
            <p:nvPr/>
          </p:nvGrpSpPr>
          <p:grpSpPr>
            <a:xfrm>
              <a:off x="5747049" y="1870068"/>
              <a:ext cx="698548" cy="1429386"/>
              <a:chOff x="5747049" y="1870068"/>
              <a:chExt cx="698548" cy="1429386"/>
            </a:xfrm>
          </p:grpSpPr>
          <p:sp>
            <p:nvSpPr>
              <p:cNvPr id="147" name="Freeform 51">
                <a:extLst>
                  <a:ext uri="{FF2B5EF4-FFF2-40B4-BE49-F238E27FC236}">
                    <a16:creationId xmlns:a16="http://schemas.microsoft.com/office/drawing/2014/main" id="{80DA1ACD-A4B2-6498-FF36-4A06B9E6F305}"/>
                  </a:ext>
                </a:extLst>
              </p:cNvPr>
              <p:cNvSpPr>
                <a:spLocks noEditPoints="1"/>
              </p:cNvSpPr>
              <p:nvPr/>
            </p:nvSpPr>
            <p:spPr bwMode="auto">
              <a:xfrm>
                <a:off x="5747049" y="2536817"/>
                <a:ext cx="698548" cy="762637"/>
              </a:xfrm>
              <a:custGeom>
                <a:avLst/>
                <a:gdLst>
                  <a:gd name="T0" fmla="*/ 0 w 2750"/>
                  <a:gd name="T1" fmla="*/ 0 h 3000"/>
                  <a:gd name="T2" fmla="*/ 625 w 2750"/>
                  <a:gd name="T3" fmla="*/ 0 h 3000"/>
                  <a:gd name="T4" fmla="*/ 625 w 2750"/>
                  <a:gd name="T5" fmla="*/ 3000 h 3000"/>
                  <a:gd name="T6" fmla="*/ 0 w 2750"/>
                  <a:gd name="T7" fmla="*/ 3000 h 3000"/>
                  <a:gd name="T8" fmla="*/ 0 w 2750"/>
                  <a:gd name="T9" fmla="*/ 0 h 3000"/>
                  <a:gd name="T10" fmla="*/ 2125 w 2750"/>
                  <a:gd name="T11" fmla="*/ 0 h 3000"/>
                  <a:gd name="T12" fmla="*/ 2750 w 2750"/>
                  <a:gd name="T13" fmla="*/ 0 h 3000"/>
                  <a:gd name="T14" fmla="*/ 2750 w 2750"/>
                  <a:gd name="T15" fmla="*/ 3000 h 3000"/>
                  <a:gd name="T16" fmla="*/ 2125 w 2750"/>
                  <a:gd name="T17" fmla="*/ 3000 h 3000"/>
                  <a:gd name="T18" fmla="*/ 2125 w 2750"/>
                  <a:gd name="T19" fmla="*/ 0 h 3000"/>
                  <a:gd name="T20" fmla="*/ 750 w 2750"/>
                  <a:gd name="T21" fmla="*/ 2625 h 3000"/>
                  <a:gd name="T22" fmla="*/ 1375 w 2750"/>
                  <a:gd name="T23" fmla="*/ 3000 h 3000"/>
                  <a:gd name="T24" fmla="*/ 2000 w 2750"/>
                  <a:gd name="T25" fmla="*/ 2625 h 3000"/>
                  <a:gd name="T26" fmla="*/ 750 w 2750"/>
                  <a:gd name="T27" fmla="*/ 2625 h 3000"/>
                  <a:gd name="T28" fmla="*/ 750 w 2750"/>
                  <a:gd name="T29" fmla="*/ 2250 h 3000"/>
                  <a:gd name="T30" fmla="*/ 2000 w 2750"/>
                  <a:gd name="T31" fmla="*/ 2250 h 3000"/>
                  <a:gd name="T32" fmla="*/ 2000 w 2750"/>
                  <a:gd name="T33" fmla="*/ 2500 h 3000"/>
                  <a:gd name="T34" fmla="*/ 750 w 2750"/>
                  <a:gd name="T35" fmla="*/ 2500 h 3000"/>
                  <a:gd name="T36" fmla="*/ 750 w 2750"/>
                  <a:gd name="T37" fmla="*/ 2250 h 3000"/>
                  <a:gd name="T38" fmla="*/ 750 w 2750"/>
                  <a:gd name="T39" fmla="*/ 0 h 3000"/>
                  <a:gd name="T40" fmla="*/ 1375 w 2750"/>
                  <a:gd name="T41" fmla="*/ 375 h 3000"/>
                  <a:gd name="T42" fmla="*/ 2000 w 2750"/>
                  <a:gd name="T43" fmla="*/ 0 h 3000"/>
                  <a:gd name="T44" fmla="*/ 750 w 2750"/>
                  <a:gd name="T45" fmla="*/ 0 h 3000"/>
                  <a:gd name="T46" fmla="*/ 750 w 2750"/>
                  <a:gd name="T47" fmla="*/ 500 h 3000"/>
                  <a:gd name="T48" fmla="*/ 2000 w 2750"/>
                  <a:gd name="T49" fmla="*/ 500 h 3000"/>
                  <a:gd name="T50" fmla="*/ 2000 w 2750"/>
                  <a:gd name="T51" fmla="*/ 750 h 3000"/>
                  <a:gd name="T52" fmla="*/ 750 w 2750"/>
                  <a:gd name="T53" fmla="*/ 750 h 3000"/>
                  <a:gd name="T54" fmla="*/ 750 w 2750"/>
                  <a:gd name="T55" fmla="*/ 500 h 3000"/>
                  <a:gd name="T56" fmla="*/ 1672 w 2750"/>
                  <a:gd name="T57" fmla="*/ 951 h 3000"/>
                  <a:gd name="T58" fmla="*/ 1744 w 2750"/>
                  <a:gd name="T59" fmla="*/ 1169 h 3000"/>
                  <a:gd name="T60" fmla="*/ 1375 w 2750"/>
                  <a:gd name="T61" fmla="*/ 1538 h 3000"/>
                  <a:gd name="T62" fmla="*/ 1081 w 2750"/>
                  <a:gd name="T63" fmla="*/ 1831 h 3000"/>
                  <a:gd name="T64" fmla="*/ 1375 w 2750"/>
                  <a:gd name="T65" fmla="*/ 2125 h 3000"/>
                  <a:gd name="T66" fmla="*/ 2000 w 2750"/>
                  <a:gd name="T67" fmla="*/ 1500 h 3000"/>
                  <a:gd name="T68" fmla="*/ 1672 w 2750"/>
                  <a:gd name="T69" fmla="*/ 951 h 3000"/>
                  <a:gd name="T70" fmla="*/ 1375 w 2750"/>
                  <a:gd name="T71" fmla="*/ 1706 h 3000"/>
                  <a:gd name="T72" fmla="*/ 1500 w 2750"/>
                  <a:gd name="T73" fmla="*/ 1831 h 3000"/>
                  <a:gd name="T74" fmla="*/ 1375 w 2750"/>
                  <a:gd name="T75" fmla="*/ 1956 h 3000"/>
                  <a:gd name="T76" fmla="*/ 1250 w 2750"/>
                  <a:gd name="T77" fmla="*/ 1831 h 3000"/>
                  <a:gd name="T78" fmla="*/ 1375 w 2750"/>
                  <a:gd name="T79" fmla="*/ 1706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50" h="3000">
                    <a:moveTo>
                      <a:pt x="0" y="0"/>
                    </a:moveTo>
                    <a:lnTo>
                      <a:pt x="625" y="0"/>
                    </a:lnTo>
                    <a:lnTo>
                      <a:pt x="625" y="3000"/>
                    </a:lnTo>
                    <a:lnTo>
                      <a:pt x="0" y="3000"/>
                    </a:lnTo>
                    <a:lnTo>
                      <a:pt x="0" y="0"/>
                    </a:lnTo>
                    <a:close/>
                    <a:moveTo>
                      <a:pt x="2125" y="0"/>
                    </a:moveTo>
                    <a:lnTo>
                      <a:pt x="2750" y="0"/>
                    </a:lnTo>
                    <a:lnTo>
                      <a:pt x="2750" y="3000"/>
                    </a:lnTo>
                    <a:lnTo>
                      <a:pt x="2125" y="3000"/>
                    </a:lnTo>
                    <a:lnTo>
                      <a:pt x="2125" y="0"/>
                    </a:lnTo>
                    <a:close/>
                    <a:moveTo>
                      <a:pt x="750" y="2625"/>
                    </a:moveTo>
                    <a:lnTo>
                      <a:pt x="1375" y="3000"/>
                    </a:lnTo>
                    <a:lnTo>
                      <a:pt x="2000" y="2625"/>
                    </a:lnTo>
                    <a:lnTo>
                      <a:pt x="750" y="2625"/>
                    </a:lnTo>
                    <a:close/>
                    <a:moveTo>
                      <a:pt x="750" y="2250"/>
                    </a:moveTo>
                    <a:lnTo>
                      <a:pt x="2000" y="2250"/>
                    </a:lnTo>
                    <a:lnTo>
                      <a:pt x="2000" y="2500"/>
                    </a:lnTo>
                    <a:lnTo>
                      <a:pt x="750" y="2500"/>
                    </a:lnTo>
                    <a:lnTo>
                      <a:pt x="750" y="2250"/>
                    </a:lnTo>
                    <a:close/>
                    <a:moveTo>
                      <a:pt x="750" y="0"/>
                    </a:moveTo>
                    <a:lnTo>
                      <a:pt x="1375" y="375"/>
                    </a:lnTo>
                    <a:lnTo>
                      <a:pt x="2000" y="0"/>
                    </a:lnTo>
                    <a:lnTo>
                      <a:pt x="750" y="0"/>
                    </a:lnTo>
                    <a:close/>
                    <a:moveTo>
                      <a:pt x="750" y="500"/>
                    </a:moveTo>
                    <a:lnTo>
                      <a:pt x="2000" y="500"/>
                    </a:lnTo>
                    <a:lnTo>
                      <a:pt x="2000" y="750"/>
                    </a:lnTo>
                    <a:lnTo>
                      <a:pt x="750" y="750"/>
                    </a:lnTo>
                    <a:lnTo>
                      <a:pt x="750" y="500"/>
                    </a:lnTo>
                    <a:close/>
                    <a:moveTo>
                      <a:pt x="1672" y="951"/>
                    </a:moveTo>
                    <a:cubicBezTo>
                      <a:pt x="1718" y="1014"/>
                      <a:pt x="1744" y="1090"/>
                      <a:pt x="1744" y="1169"/>
                    </a:cubicBezTo>
                    <a:cubicBezTo>
                      <a:pt x="1744" y="1372"/>
                      <a:pt x="1579" y="1538"/>
                      <a:pt x="1375" y="1538"/>
                    </a:cubicBezTo>
                    <a:cubicBezTo>
                      <a:pt x="1213" y="1538"/>
                      <a:pt x="1081" y="1669"/>
                      <a:pt x="1081" y="1831"/>
                    </a:cubicBezTo>
                    <a:cubicBezTo>
                      <a:pt x="1081" y="1993"/>
                      <a:pt x="1213" y="2125"/>
                      <a:pt x="1375" y="2125"/>
                    </a:cubicBezTo>
                    <a:cubicBezTo>
                      <a:pt x="1720" y="2125"/>
                      <a:pt x="2000" y="1845"/>
                      <a:pt x="2000" y="1500"/>
                    </a:cubicBezTo>
                    <a:cubicBezTo>
                      <a:pt x="2000" y="1271"/>
                      <a:pt x="1874" y="1060"/>
                      <a:pt x="1672" y="951"/>
                    </a:cubicBezTo>
                    <a:close/>
                    <a:moveTo>
                      <a:pt x="1375" y="1706"/>
                    </a:moveTo>
                    <a:cubicBezTo>
                      <a:pt x="1444" y="1706"/>
                      <a:pt x="1500" y="1762"/>
                      <a:pt x="1500" y="1831"/>
                    </a:cubicBezTo>
                    <a:cubicBezTo>
                      <a:pt x="1500" y="1900"/>
                      <a:pt x="1444" y="1956"/>
                      <a:pt x="1375" y="1956"/>
                    </a:cubicBezTo>
                    <a:cubicBezTo>
                      <a:pt x="1306" y="1956"/>
                      <a:pt x="1250" y="1900"/>
                      <a:pt x="1250" y="1831"/>
                    </a:cubicBezTo>
                    <a:cubicBezTo>
                      <a:pt x="1250" y="1762"/>
                      <a:pt x="1306" y="1706"/>
                      <a:pt x="1375" y="1706"/>
                    </a:cubicBezTo>
                    <a:close/>
                  </a:path>
                </a:pathLst>
              </a:custGeom>
              <a:solidFill>
                <a:srgbClr val="FFD900"/>
              </a:solidFill>
              <a:ln w="1270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52">
                <a:extLst>
                  <a:ext uri="{FF2B5EF4-FFF2-40B4-BE49-F238E27FC236}">
                    <a16:creationId xmlns:a16="http://schemas.microsoft.com/office/drawing/2014/main" id="{BE0EC77D-49E4-40ED-6516-D9496BA0812E}"/>
                  </a:ext>
                </a:extLst>
              </p:cNvPr>
              <p:cNvSpPr>
                <a:spLocks noEditPoints="1"/>
              </p:cNvSpPr>
              <p:nvPr/>
            </p:nvSpPr>
            <p:spPr bwMode="auto">
              <a:xfrm>
                <a:off x="5921438" y="2327153"/>
                <a:ext cx="349770" cy="730343"/>
              </a:xfrm>
              <a:custGeom>
                <a:avLst/>
                <a:gdLst>
                  <a:gd name="T0" fmla="*/ 391 w 1376"/>
                  <a:gd name="T1" fmla="*/ 2875 h 2875"/>
                  <a:gd name="T2" fmla="*/ 319 w 1376"/>
                  <a:gd name="T3" fmla="*/ 2657 h 2875"/>
                  <a:gd name="T4" fmla="*/ 688 w 1376"/>
                  <a:gd name="T5" fmla="*/ 2288 h 2875"/>
                  <a:gd name="T6" fmla="*/ 982 w 1376"/>
                  <a:gd name="T7" fmla="*/ 1995 h 2875"/>
                  <a:gd name="T8" fmla="*/ 688 w 1376"/>
                  <a:gd name="T9" fmla="*/ 1701 h 2875"/>
                  <a:gd name="T10" fmla="*/ 63 w 1376"/>
                  <a:gd name="T11" fmla="*/ 2326 h 2875"/>
                  <a:gd name="T12" fmla="*/ 391 w 1376"/>
                  <a:gd name="T13" fmla="*/ 2875 h 2875"/>
                  <a:gd name="T14" fmla="*/ 688 w 1376"/>
                  <a:gd name="T15" fmla="*/ 2120 h 2875"/>
                  <a:gd name="T16" fmla="*/ 563 w 1376"/>
                  <a:gd name="T17" fmla="*/ 1995 h 2875"/>
                  <a:gd name="T18" fmla="*/ 688 w 1376"/>
                  <a:gd name="T19" fmla="*/ 1870 h 2875"/>
                  <a:gd name="T20" fmla="*/ 813 w 1376"/>
                  <a:gd name="T21" fmla="*/ 1995 h 2875"/>
                  <a:gd name="T22" fmla="*/ 688 w 1376"/>
                  <a:gd name="T23" fmla="*/ 2120 h 2875"/>
                  <a:gd name="T24" fmla="*/ 2 w 1376"/>
                  <a:gd name="T25" fmla="*/ 0 h 2875"/>
                  <a:gd name="T26" fmla="*/ 0 w 1376"/>
                  <a:gd name="T27" fmla="*/ 14 h 2875"/>
                  <a:gd name="T28" fmla="*/ 688 w 1376"/>
                  <a:gd name="T29" fmla="*/ 701 h 2875"/>
                  <a:gd name="T30" fmla="*/ 1375 w 1376"/>
                  <a:gd name="T31" fmla="*/ 14 h 2875"/>
                  <a:gd name="T32" fmla="*/ 1375 w 1376"/>
                  <a:gd name="T33" fmla="*/ 1 h 2875"/>
                  <a:gd name="T34" fmla="*/ 688 w 1376"/>
                  <a:gd name="T35" fmla="*/ 451 h 2875"/>
                  <a:gd name="T36" fmla="*/ 2 w 1376"/>
                  <a:gd name="T37" fmla="*/ 0 h 2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6" h="2875">
                    <a:moveTo>
                      <a:pt x="391" y="2875"/>
                    </a:moveTo>
                    <a:cubicBezTo>
                      <a:pt x="345" y="2812"/>
                      <a:pt x="319" y="2736"/>
                      <a:pt x="319" y="2657"/>
                    </a:cubicBezTo>
                    <a:cubicBezTo>
                      <a:pt x="319" y="2454"/>
                      <a:pt x="484" y="2288"/>
                      <a:pt x="688" y="2288"/>
                    </a:cubicBezTo>
                    <a:cubicBezTo>
                      <a:pt x="850" y="2288"/>
                      <a:pt x="982" y="2157"/>
                      <a:pt x="982" y="1995"/>
                    </a:cubicBezTo>
                    <a:cubicBezTo>
                      <a:pt x="982" y="1833"/>
                      <a:pt x="850" y="1701"/>
                      <a:pt x="688" y="1701"/>
                    </a:cubicBezTo>
                    <a:cubicBezTo>
                      <a:pt x="343" y="1701"/>
                      <a:pt x="63" y="1981"/>
                      <a:pt x="63" y="2326"/>
                    </a:cubicBezTo>
                    <a:cubicBezTo>
                      <a:pt x="63" y="2555"/>
                      <a:pt x="189" y="2766"/>
                      <a:pt x="391" y="2875"/>
                    </a:cubicBezTo>
                    <a:close/>
                    <a:moveTo>
                      <a:pt x="688" y="2120"/>
                    </a:moveTo>
                    <a:cubicBezTo>
                      <a:pt x="619" y="2120"/>
                      <a:pt x="563" y="2064"/>
                      <a:pt x="563" y="1995"/>
                    </a:cubicBezTo>
                    <a:cubicBezTo>
                      <a:pt x="563" y="1926"/>
                      <a:pt x="619" y="1870"/>
                      <a:pt x="688" y="1870"/>
                    </a:cubicBezTo>
                    <a:cubicBezTo>
                      <a:pt x="757" y="1870"/>
                      <a:pt x="813" y="1926"/>
                      <a:pt x="813" y="1995"/>
                    </a:cubicBezTo>
                    <a:cubicBezTo>
                      <a:pt x="813" y="2064"/>
                      <a:pt x="757" y="2120"/>
                      <a:pt x="688" y="2120"/>
                    </a:cubicBezTo>
                    <a:close/>
                    <a:moveTo>
                      <a:pt x="2" y="0"/>
                    </a:moveTo>
                    <a:cubicBezTo>
                      <a:pt x="1" y="4"/>
                      <a:pt x="1" y="9"/>
                      <a:pt x="0" y="14"/>
                    </a:cubicBezTo>
                    <a:cubicBezTo>
                      <a:pt x="0" y="393"/>
                      <a:pt x="308" y="701"/>
                      <a:pt x="688" y="701"/>
                    </a:cubicBezTo>
                    <a:cubicBezTo>
                      <a:pt x="1068" y="701"/>
                      <a:pt x="1375" y="393"/>
                      <a:pt x="1375" y="14"/>
                    </a:cubicBezTo>
                    <a:cubicBezTo>
                      <a:pt x="1376" y="9"/>
                      <a:pt x="1376" y="5"/>
                      <a:pt x="1375" y="1"/>
                    </a:cubicBezTo>
                    <a:cubicBezTo>
                      <a:pt x="1256" y="274"/>
                      <a:pt x="987" y="451"/>
                      <a:pt x="688" y="451"/>
                    </a:cubicBezTo>
                    <a:cubicBezTo>
                      <a:pt x="390" y="450"/>
                      <a:pt x="121" y="273"/>
                      <a:pt x="2" y="0"/>
                    </a:cubicBezTo>
                    <a:close/>
                  </a:path>
                </a:pathLst>
              </a:custGeom>
              <a:solidFill>
                <a:srgbClr val="FFD900"/>
              </a:solidFill>
              <a:ln w="1270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Oval 148">
                <a:extLst>
                  <a:ext uri="{FF2B5EF4-FFF2-40B4-BE49-F238E27FC236}">
                    <a16:creationId xmlns:a16="http://schemas.microsoft.com/office/drawing/2014/main" id="{B4885ADC-9BDB-F42A-0E7E-6728729BBF9A}"/>
                  </a:ext>
                </a:extLst>
              </p:cNvPr>
              <p:cNvSpPr>
                <a:spLocks noChangeArrowheads="1"/>
              </p:cNvSpPr>
              <p:nvPr/>
            </p:nvSpPr>
            <p:spPr bwMode="auto">
              <a:xfrm>
                <a:off x="5969630" y="2155747"/>
                <a:ext cx="253883" cy="254377"/>
              </a:xfrm>
              <a:prstGeom prst="ellipse">
                <a:avLst/>
              </a:prstGeom>
              <a:solidFill>
                <a:srgbClr val="FFD900"/>
              </a:solidFill>
              <a:ln w="1270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54">
                <a:extLst>
                  <a:ext uri="{FF2B5EF4-FFF2-40B4-BE49-F238E27FC236}">
                    <a16:creationId xmlns:a16="http://schemas.microsoft.com/office/drawing/2014/main" id="{C990991B-A4A1-8E80-C05F-88BEB86BFBBB}"/>
                  </a:ext>
                </a:extLst>
              </p:cNvPr>
              <p:cNvSpPr>
                <a:spLocks/>
              </p:cNvSpPr>
              <p:nvPr/>
            </p:nvSpPr>
            <p:spPr bwMode="auto">
              <a:xfrm>
                <a:off x="6017326" y="1870068"/>
                <a:ext cx="158490" cy="253881"/>
              </a:xfrm>
              <a:custGeom>
                <a:avLst/>
                <a:gdLst>
                  <a:gd name="T0" fmla="*/ 365 w 625"/>
                  <a:gd name="T1" fmla="*/ 0 h 1000"/>
                  <a:gd name="T2" fmla="*/ 274 w 625"/>
                  <a:gd name="T3" fmla="*/ 130 h 1000"/>
                  <a:gd name="T4" fmla="*/ 292 w 625"/>
                  <a:gd name="T5" fmla="*/ 262 h 1000"/>
                  <a:gd name="T6" fmla="*/ 218 w 625"/>
                  <a:gd name="T7" fmla="*/ 460 h 1000"/>
                  <a:gd name="T8" fmla="*/ 250 w 625"/>
                  <a:gd name="T9" fmla="*/ 625 h 1000"/>
                  <a:gd name="T10" fmla="*/ 188 w 625"/>
                  <a:gd name="T11" fmla="*/ 688 h 1000"/>
                  <a:gd name="T12" fmla="*/ 125 w 625"/>
                  <a:gd name="T13" fmla="*/ 625 h 1000"/>
                  <a:gd name="T14" fmla="*/ 142 w 625"/>
                  <a:gd name="T15" fmla="*/ 582 h 1000"/>
                  <a:gd name="T16" fmla="*/ 149 w 625"/>
                  <a:gd name="T17" fmla="*/ 576 h 1000"/>
                  <a:gd name="T18" fmla="*/ 182 w 625"/>
                  <a:gd name="T19" fmla="*/ 518 h 1000"/>
                  <a:gd name="T20" fmla="*/ 158 w 625"/>
                  <a:gd name="T21" fmla="*/ 446 h 1000"/>
                  <a:gd name="T22" fmla="*/ 182 w 625"/>
                  <a:gd name="T23" fmla="*/ 324 h 1000"/>
                  <a:gd name="T24" fmla="*/ 97 w 625"/>
                  <a:gd name="T25" fmla="*/ 420 h 1000"/>
                  <a:gd name="T26" fmla="*/ 75 w 625"/>
                  <a:gd name="T27" fmla="*/ 531 h 1000"/>
                  <a:gd name="T28" fmla="*/ 35 w 625"/>
                  <a:gd name="T29" fmla="*/ 587 h 1000"/>
                  <a:gd name="T30" fmla="*/ 0 w 625"/>
                  <a:gd name="T31" fmla="*/ 687 h 1000"/>
                  <a:gd name="T32" fmla="*/ 313 w 625"/>
                  <a:gd name="T33" fmla="*/ 1000 h 1000"/>
                  <a:gd name="T34" fmla="*/ 625 w 625"/>
                  <a:gd name="T35" fmla="*/ 687 h 1000"/>
                  <a:gd name="T36" fmla="*/ 590 w 625"/>
                  <a:gd name="T37" fmla="*/ 587 h 1000"/>
                  <a:gd name="T38" fmla="*/ 550 w 625"/>
                  <a:gd name="T39" fmla="*/ 531 h 1000"/>
                  <a:gd name="T40" fmla="*/ 528 w 625"/>
                  <a:gd name="T41" fmla="*/ 420 h 1000"/>
                  <a:gd name="T42" fmla="*/ 444 w 625"/>
                  <a:gd name="T43" fmla="*/ 324 h 1000"/>
                  <a:gd name="T44" fmla="*/ 468 w 625"/>
                  <a:gd name="T45" fmla="*/ 446 h 1000"/>
                  <a:gd name="T46" fmla="*/ 443 w 625"/>
                  <a:gd name="T47" fmla="*/ 518 h 1000"/>
                  <a:gd name="T48" fmla="*/ 476 w 625"/>
                  <a:gd name="T49" fmla="*/ 576 h 1000"/>
                  <a:gd name="T50" fmla="*/ 483 w 625"/>
                  <a:gd name="T51" fmla="*/ 582 h 1000"/>
                  <a:gd name="T52" fmla="*/ 500 w 625"/>
                  <a:gd name="T53" fmla="*/ 625 h 1000"/>
                  <a:gd name="T54" fmla="*/ 438 w 625"/>
                  <a:gd name="T55" fmla="*/ 688 h 1000"/>
                  <a:gd name="T56" fmla="*/ 375 w 625"/>
                  <a:gd name="T57" fmla="*/ 625 h 1000"/>
                  <a:gd name="T58" fmla="*/ 427 w 625"/>
                  <a:gd name="T59" fmla="*/ 408 h 1000"/>
                  <a:gd name="T60" fmla="*/ 313 w 625"/>
                  <a:gd name="T61" fmla="*/ 128 h 1000"/>
                  <a:gd name="T62" fmla="*/ 365 w 625"/>
                  <a:gd name="T63" fmla="*/ 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5" h="1000">
                    <a:moveTo>
                      <a:pt x="365" y="0"/>
                    </a:moveTo>
                    <a:cubicBezTo>
                      <a:pt x="302" y="28"/>
                      <a:pt x="279" y="79"/>
                      <a:pt x="274" y="130"/>
                    </a:cubicBezTo>
                    <a:cubicBezTo>
                      <a:pt x="271" y="172"/>
                      <a:pt x="290" y="220"/>
                      <a:pt x="292" y="262"/>
                    </a:cubicBezTo>
                    <a:cubicBezTo>
                      <a:pt x="292" y="334"/>
                      <a:pt x="218" y="357"/>
                      <a:pt x="218" y="460"/>
                    </a:cubicBezTo>
                    <a:cubicBezTo>
                      <a:pt x="218" y="495"/>
                      <a:pt x="250" y="534"/>
                      <a:pt x="250" y="625"/>
                    </a:cubicBezTo>
                    <a:cubicBezTo>
                      <a:pt x="244" y="673"/>
                      <a:pt x="218" y="684"/>
                      <a:pt x="188" y="688"/>
                    </a:cubicBezTo>
                    <a:cubicBezTo>
                      <a:pt x="153" y="688"/>
                      <a:pt x="125" y="660"/>
                      <a:pt x="125" y="625"/>
                    </a:cubicBezTo>
                    <a:cubicBezTo>
                      <a:pt x="125" y="609"/>
                      <a:pt x="131" y="594"/>
                      <a:pt x="142" y="582"/>
                    </a:cubicBezTo>
                    <a:cubicBezTo>
                      <a:pt x="144" y="580"/>
                      <a:pt x="146" y="578"/>
                      <a:pt x="149" y="576"/>
                    </a:cubicBezTo>
                    <a:cubicBezTo>
                      <a:pt x="163" y="562"/>
                      <a:pt x="183" y="556"/>
                      <a:pt x="182" y="518"/>
                    </a:cubicBezTo>
                    <a:cubicBezTo>
                      <a:pt x="182" y="499"/>
                      <a:pt x="170" y="481"/>
                      <a:pt x="158" y="446"/>
                    </a:cubicBezTo>
                    <a:cubicBezTo>
                      <a:pt x="146" y="413"/>
                      <a:pt x="155" y="357"/>
                      <a:pt x="182" y="324"/>
                    </a:cubicBezTo>
                    <a:cubicBezTo>
                      <a:pt x="138" y="341"/>
                      <a:pt x="111" y="383"/>
                      <a:pt x="97" y="420"/>
                    </a:cubicBezTo>
                    <a:cubicBezTo>
                      <a:pt x="83" y="466"/>
                      <a:pt x="95" y="493"/>
                      <a:pt x="75" y="531"/>
                    </a:cubicBezTo>
                    <a:cubicBezTo>
                      <a:pt x="63" y="556"/>
                      <a:pt x="49" y="567"/>
                      <a:pt x="35" y="587"/>
                    </a:cubicBezTo>
                    <a:cubicBezTo>
                      <a:pt x="19" y="610"/>
                      <a:pt x="0" y="663"/>
                      <a:pt x="0" y="687"/>
                    </a:cubicBezTo>
                    <a:cubicBezTo>
                      <a:pt x="0" y="860"/>
                      <a:pt x="140" y="1000"/>
                      <a:pt x="313" y="1000"/>
                    </a:cubicBezTo>
                    <a:cubicBezTo>
                      <a:pt x="485" y="1000"/>
                      <a:pt x="625" y="860"/>
                      <a:pt x="625" y="687"/>
                    </a:cubicBezTo>
                    <a:cubicBezTo>
                      <a:pt x="625" y="663"/>
                      <a:pt x="606" y="610"/>
                      <a:pt x="590" y="587"/>
                    </a:cubicBezTo>
                    <a:cubicBezTo>
                      <a:pt x="576" y="567"/>
                      <a:pt x="562" y="556"/>
                      <a:pt x="550" y="531"/>
                    </a:cubicBezTo>
                    <a:cubicBezTo>
                      <a:pt x="530" y="493"/>
                      <a:pt x="543" y="466"/>
                      <a:pt x="528" y="420"/>
                    </a:cubicBezTo>
                    <a:cubicBezTo>
                      <a:pt x="514" y="383"/>
                      <a:pt x="487" y="341"/>
                      <a:pt x="444" y="324"/>
                    </a:cubicBezTo>
                    <a:cubicBezTo>
                      <a:pt x="471" y="357"/>
                      <a:pt x="479" y="413"/>
                      <a:pt x="468" y="446"/>
                    </a:cubicBezTo>
                    <a:cubicBezTo>
                      <a:pt x="455" y="481"/>
                      <a:pt x="443" y="499"/>
                      <a:pt x="443" y="518"/>
                    </a:cubicBezTo>
                    <a:cubicBezTo>
                      <a:pt x="443" y="556"/>
                      <a:pt x="462" y="562"/>
                      <a:pt x="476" y="576"/>
                    </a:cubicBezTo>
                    <a:cubicBezTo>
                      <a:pt x="479" y="578"/>
                      <a:pt x="481" y="580"/>
                      <a:pt x="483" y="582"/>
                    </a:cubicBezTo>
                    <a:cubicBezTo>
                      <a:pt x="494" y="594"/>
                      <a:pt x="500" y="609"/>
                      <a:pt x="500" y="625"/>
                    </a:cubicBezTo>
                    <a:cubicBezTo>
                      <a:pt x="500" y="660"/>
                      <a:pt x="472" y="688"/>
                      <a:pt x="438" y="688"/>
                    </a:cubicBezTo>
                    <a:cubicBezTo>
                      <a:pt x="403" y="683"/>
                      <a:pt x="378" y="667"/>
                      <a:pt x="375" y="625"/>
                    </a:cubicBezTo>
                    <a:cubicBezTo>
                      <a:pt x="375" y="505"/>
                      <a:pt x="427" y="497"/>
                      <a:pt x="427" y="408"/>
                    </a:cubicBezTo>
                    <a:cubicBezTo>
                      <a:pt x="427" y="281"/>
                      <a:pt x="313" y="221"/>
                      <a:pt x="313" y="128"/>
                    </a:cubicBezTo>
                    <a:cubicBezTo>
                      <a:pt x="313" y="96"/>
                      <a:pt x="320" y="43"/>
                      <a:pt x="365" y="0"/>
                    </a:cubicBezTo>
                    <a:close/>
                  </a:path>
                </a:pathLst>
              </a:custGeom>
              <a:solidFill>
                <a:srgbClr val="FFD900"/>
              </a:solidFill>
              <a:ln w="1270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51" name="Oval 150">
              <a:extLst>
                <a:ext uri="{FF2B5EF4-FFF2-40B4-BE49-F238E27FC236}">
                  <a16:creationId xmlns:a16="http://schemas.microsoft.com/office/drawing/2014/main" id="{3876196D-258D-3282-BCDD-62397C388A50}"/>
                </a:ext>
              </a:extLst>
            </p:cNvPr>
            <p:cNvSpPr/>
            <p:nvPr/>
          </p:nvSpPr>
          <p:spPr>
            <a:xfrm>
              <a:off x="4630614" y="1795668"/>
              <a:ext cx="2930772" cy="164186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Oval 151">
              <a:extLst>
                <a:ext uri="{FF2B5EF4-FFF2-40B4-BE49-F238E27FC236}">
                  <a16:creationId xmlns:a16="http://schemas.microsoft.com/office/drawing/2014/main" id="{20F95FEF-EC93-FD36-FFDE-D1CC6DD4FF3F}"/>
                </a:ext>
              </a:extLst>
            </p:cNvPr>
            <p:cNvSpPr/>
            <p:nvPr/>
          </p:nvSpPr>
          <p:spPr>
            <a:xfrm rot="18008762">
              <a:off x="4632433" y="1795665"/>
              <a:ext cx="2930770" cy="164186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Oval 152">
              <a:extLst>
                <a:ext uri="{FF2B5EF4-FFF2-40B4-BE49-F238E27FC236}">
                  <a16:creationId xmlns:a16="http://schemas.microsoft.com/office/drawing/2014/main" id="{01B2F2D9-1CC7-A026-22D3-A39E94317501}"/>
                </a:ext>
              </a:extLst>
            </p:cNvPr>
            <p:cNvSpPr/>
            <p:nvPr/>
          </p:nvSpPr>
          <p:spPr>
            <a:xfrm rot="3591238" flipH="1">
              <a:off x="4628798" y="1795665"/>
              <a:ext cx="2930770" cy="164186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7" name="Picture 186">
            <a:extLst>
              <a:ext uri="{FF2B5EF4-FFF2-40B4-BE49-F238E27FC236}">
                <a16:creationId xmlns:a16="http://schemas.microsoft.com/office/drawing/2014/main" id="{306DF771-D2DD-D7B3-3908-7D8A7BC3251D}"/>
              </a:ext>
            </a:extLst>
          </p:cNvPr>
          <p:cNvPicPr>
            <a:picLocks noChangeAspect="1"/>
          </p:cNvPicPr>
          <p:nvPr/>
        </p:nvPicPr>
        <p:blipFill>
          <a:blip r:embed="rId3"/>
          <a:stretch>
            <a:fillRect/>
          </a:stretch>
        </p:blipFill>
        <p:spPr>
          <a:xfrm>
            <a:off x="4106831" y="4217737"/>
            <a:ext cx="512889" cy="516477"/>
          </a:xfrm>
          <a:prstGeom prst="rect">
            <a:avLst/>
          </a:prstGeom>
        </p:spPr>
      </p:pic>
      <p:graphicFrame>
        <p:nvGraphicFramePr>
          <p:cNvPr id="190" name="Table 189">
            <a:extLst>
              <a:ext uri="{FF2B5EF4-FFF2-40B4-BE49-F238E27FC236}">
                <a16:creationId xmlns:a16="http://schemas.microsoft.com/office/drawing/2014/main" id="{384D4123-F95C-B27E-1D5D-7746610E6C98}"/>
              </a:ext>
            </a:extLst>
          </p:cNvPr>
          <p:cNvGraphicFramePr>
            <a:graphicFrameLocks noGrp="1"/>
          </p:cNvGraphicFramePr>
          <p:nvPr/>
        </p:nvGraphicFramePr>
        <p:xfrm>
          <a:off x="19526" y="5167600"/>
          <a:ext cx="6075226" cy="1188720"/>
        </p:xfrm>
        <a:graphic>
          <a:graphicData uri="http://schemas.openxmlformats.org/drawingml/2006/table">
            <a:tbl>
              <a:tblPr firstRow="1" bandRow="1">
                <a:tableStyleId>{5C22544A-7EE6-4342-B048-85BDC9FD1C3A}</a:tableStyleId>
              </a:tblPr>
              <a:tblGrid>
                <a:gridCol w="752516">
                  <a:extLst>
                    <a:ext uri="{9D8B030D-6E8A-4147-A177-3AD203B41FA5}">
                      <a16:colId xmlns:a16="http://schemas.microsoft.com/office/drawing/2014/main" val="184009020"/>
                    </a:ext>
                  </a:extLst>
                </a:gridCol>
                <a:gridCol w="5322710">
                  <a:extLst>
                    <a:ext uri="{9D8B030D-6E8A-4147-A177-3AD203B41FA5}">
                      <a16:colId xmlns:a16="http://schemas.microsoft.com/office/drawing/2014/main" val="3239680092"/>
                    </a:ext>
                  </a:extLst>
                </a:gridCol>
              </a:tblGrid>
              <a:tr h="771078">
                <a:tc>
                  <a:txBody>
                    <a:bodyPr/>
                    <a:lstStyle/>
                    <a:p>
                      <a:pPr algn="just"/>
                      <a:endParaRPr lang="mn-MN" sz="1800" b="0" dirty="0">
                        <a:solidFill>
                          <a:schemeClr val="bg1"/>
                        </a:solidFill>
                        <a:latin typeface="Montserrat" pitchFamily="2" charset="0"/>
                        <a:ea typeface="Roboto" panose="020000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just"/>
                      <a:r>
                        <a:rPr lang="mn-MN" sz="1800" b="0" dirty="0">
                          <a:solidFill>
                            <a:schemeClr val="bg1"/>
                          </a:solidFill>
                          <a:latin typeface="Montserrat" pitchFamily="2" charset="0"/>
                          <a:ea typeface="Roboto" panose="02000000000000000000" pitchFamily="2" charset="0"/>
                        </a:rPr>
                        <a:t>Харилцаа Холбооны Зохицуулах Хороо Метро бизнес төв А-блок 5 давхар Д.Сүхбаатарын гудамж-13 Сүхбаатар дүүрэг, Улаанбаатар хот 14201-0033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8994060"/>
                  </a:ext>
                </a:extLst>
              </a:tr>
            </a:tbl>
          </a:graphicData>
        </a:graphic>
      </p:graphicFrame>
      <p:graphicFrame>
        <p:nvGraphicFramePr>
          <p:cNvPr id="191" name="Table 190">
            <a:extLst>
              <a:ext uri="{FF2B5EF4-FFF2-40B4-BE49-F238E27FC236}">
                <a16:creationId xmlns:a16="http://schemas.microsoft.com/office/drawing/2014/main" id="{A62A6715-E7AB-5648-CC99-E45CD3181285}"/>
              </a:ext>
            </a:extLst>
          </p:cNvPr>
          <p:cNvGraphicFramePr>
            <a:graphicFrameLocks noGrp="1"/>
          </p:cNvGraphicFramePr>
          <p:nvPr/>
        </p:nvGraphicFramePr>
        <p:xfrm>
          <a:off x="6274193" y="5167600"/>
          <a:ext cx="5571221" cy="1297972"/>
        </p:xfrm>
        <a:graphic>
          <a:graphicData uri="http://schemas.openxmlformats.org/drawingml/2006/table">
            <a:tbl>
              <a:tblPr firstRow="1" bandRow="1">
                <a:tableStyleId>{5C22544A-7EE6-4342-B048-85BDC9FD1C3A}</a:tableStyleId>
              </a:tblPr>
              <a:tblGrid>
                <a:gridCol w="2936441">
                  <a:extLst>
                    <a:ext uri="{9D8B030D-6E8A-4147-A177-3AD203B41FA5}">
                      <a16:colId xmlns:a16="http://schemas.microsoft.com/office/drawing/2014/main" val="2289644021"/>
                    </a:ext>
                  </a:extLst>
                </a:gridCol>
                <a:gridCol w="2634780">
                  <a:extLst>
                    <a:ext uri="{9D8B030D-6E8A-4147-A177-3AD203B41FA5}">
                      <a16:colId xmlns:a16="http://schemas.microsoft.com/office/drawing/2014/main" val="3443951151"/>
                    </a:ext>
                  </a:extLst>
                </a:gridCol>
              </a:tblGrid>
              <a:tr h="1297972">
                <a:tc>
                  <a:txBody>
                    <a:bodyPr/>
                    <a:lstStyle/>
                    <a:p>
                      <a:pPr algn="r"/>
                      <a:r>
                        <a:rPr lang="mn-MN" sz="1800" b="0" dirty="0">
                          <a:solidFill>
                            <a:schemeClr val="bg1"/>
                          </a:solidFill>
                          <a:latin typeface="Montserrat" pitchFamily="2" charset="0"/>
                          <a:ea typeface="Roboto" panose="02000000000000000000" pitchFamily="2" charset="0"/>
                        </a:rPr>
                        <a:t>Утас:</a:t>
                      </a:r>
                    </a:p>
                    <a:p>
                      <a:pPr algn="r"/>
                      <a:r>
                        <a:rPr lang="mn-MN" sz="1800" b="0" dirty="0">
                          <a:solidFill>
                            <a:schemeClr val="bg1"/>
                          </a:solidFill>
                          <a:latin typeface="Montserrat" pitchFamily="2" charset="0"/>
                          <a:ea typeface="Roboto" panose="02000000000000000000" pitchFamily="2" charset="0"/>
                        </a:rPr>
                        <a:t>Факс:</a:t>
                      </a:r>
                    </a:p>
                    <a:p>
                      <a:pPr algn="r"/>
                      <a:r>
                        <a:rPr lang="mn-MN" sz="1800" b="0" dirty="0">
                          <a:solidFill>
                            <a:schemeClr val="bg1"/>
                          </a:solidFill>
                          <a:latin typeface="Montserrat" pitchFamily="2" charset="0"/>
                          <a:ea typeface="Roboto" panose="02000000000000000000" pitchFamily="2" charset="0"/>
                        </a:rPr>
                        <a:t>Цахим</a:t>
                      </a:r>
                      <a:r>
                        <a:rPr lang="mn-MN" sz="1800" b="0" baseline="0" dirty="0">
                          <a:solidFill>
                            <a:schemeClr val="bg1"/>
                          </a:solidFill>
                          <a:latin typeface="Montserrat" pitchFamily="2" charset="0"/>
                          <a:ea typeface="Roboto" panose="02000000000000000000" pitchFamily="2" charset="0"/>
                        </a:rPr>
                        <a:t> хуудас:</a:t>
                      </a:r>
                    </a:p>
                    <a:p>
                      <a:pPr algn="r"/>
                      <a:r>
                        <a:rPr lang="mn-MN" sz="1800" b="0" dirty="0">
                          <a:solidFill>
                            <a:schemeClr val="bg1"/>
                          </a:solidFill>
                          <a:latin typeface="Montserrat" pitchFamily="2" charset="0"/>
                          <a:ea typeface="Roboto" panose="02000000000000000000" pitchFamily="2" charset="0"/>
                        </a:rPr>
                        <a:t>Цахим хаяг</a:t>
                      </a:r>
                      <a:r>
                        <a:rPr lang="en-US" sz="1800" b="0" dirty="0">
                          <a:solidFill>
                            <a:schemeClr val="bg1"/>
                          </a:solidFill>
                          <a:latin typeface="Montserrat" pitchFamily="2" charset="0"/>
                          <a:ea typeface="Roboto" panose="02000000000000000000" pitchFamily="2" charset="0"/>
                        </a:rPr>
                        <a:t>:</a:t>
                      </a:r>
                      <a:endParaRPr lang="mn-MN" sz="1800" b="0" dirty="0">
                        <a:solidFill>
                          <a:schemeClr val="bg1"/>
                        </a:solidFill>
                        <a:latin typeface="Montserrat" pitchFamily="2" charset="0"/>
                        <a:ea typeface="Roboto" panose="020000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mn-MN" sz="1800" b="0" dirty="0">
                          <a:solidFill>
                            <a:schemeClr val="bg1"/>
                          </a:solidFill>
                          <a:latin typeface="Montserrat" pitchFamily="2" charset="0"/>
                          <a:ea typeface="Roboto" panose="02000000000000000000" pitchFamily="2" charset="0"/>
                        </a:rPr>
                        <a:t>+976-11-304258</a:t>
                      </a:r>
                    </a:p>
                    <a:p>
                      <a:pPr marL="0" marR="0" indent="0" algn="l" defTabSz="914400" rtl="0" eaLnBrk="1" fontAlgn="auto" latinLnBrk="0" hangingPunct="1">
                        <a:lnSpc>
                          <a:spcPct val="100000"/>
                        </a:lnSpc>
                        <a:spcBef>
                          <a:spcPts val="0"/>
                        </a:spcBef>
                        <a:spcAft>
                          <a:spcPts val="0"/>
                        </a:spcAft>
                        <a:buClrTx/>
                        <a:buSzTx/>
                        <a:buFontTx/>
                        <a:buNone/>
                        <a:tabLst/>
                        <a:defRPr/>
                      </a:pPr>
                      <a:r>
                        <a:rPr lang="mn-MN" sz="1800" b="0" dirty="0">
                          <a:solidFill>
                            <a:schemeClr val="bg1"/>
                          </a:solidFill>
                          <a:latin typeface="Montserrat" pitchFamily="2" charset="0"/>
                          <a:ea typeface="Roboto" panose="02000000000000000000" pitchFamily="2" charset="0"/>
                        </a:rPr>
                        <a:t>+976-11-327720</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Montserrat" pitchFamily="2" charset="0"/>
                          <a:ea typeface="Roboto" panose="02000000000000000000" pitchFamily="2" charset="0"/>
                        </a:rPr>
                        <a:t>www.crc.gov.mn</a:t>
                      </a:r>
                      <a:endParaRPr lang="mn-MN" sz="1800" b="0" dirty="0">
                        <a:solidFill>
                          <a:schemeClr val="bg1"/>
                        </a:solidFill>
                        <a:latin typeface="Montserrat" pitchFamily="2" charset="0"/>
                        <a:ea typeface="Roboto" panose="02000000000000000000" pitchFamily="2" charset="0"/>
                      </a:endParaRPr>
                    </a:p>
                    <a:p>
                      <a:pPr algn="l"/>
                      <a:r>
                        <a:rPr lang="en-US" sz="1800" b="0" dirty="0">
                          <a:solidFill>
                            <a:schemeClr val="bg1"/>
                          </a:solidFill>
                          <a:latin typeface="Montserrat" pitchFamily="2" charset="0"/>
                          <a:ea typeface="Roboto" panose="02000000000000000000" pitchFamily="2" charset="0"/>
                        </a:rPr>
                        <a:t>info@crc.gov.mn</a:t>
                      </a:r>
                      <a:endParaRPr lang="mn-MN" sz="1800" b="0" dirty="0">
                        <a:solidFill>
                          <a:schemeClr val="bg1"/>
                        </a:solidFill>
                        <a:latin typeface="Montserrat" pitchFamily="2" charset="0"/>
                        <a:ea typeface="Roboto" panose="020000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98725"/>
                  </a:ext>
                </a:extLst>
              </a:tr>
            </a:tbl>
          </a:graphicData>
        </a:graphic>
      </p:graphicFrame>
      <p:pic>
        <p:nvPicPr>
          <p:cNvPr id="193" name="Picture 192">
            <a:extLst>
              <a:ext uri="{FF2B5EF4-FFF2-40B4-BE49-F238E27FC236}">
                <a16:creationId xmlns:a16="http://schemas.microsoft.com/office/drawing/2014/main" id="{DE90AE44-E6DA-845E-1802-B4DC0BF61F24}"/>
              </a:ext>
            </a:extLst>
          </p:cNvPr>
          <p:cNvPicPr>
            <a:picLocks noChangeAspect="1"/>
          </p:cNvPicPr>
          <p:nvPr/>
        </p:nvPicPr>
        <p:blipFill rotWithShape="1">
          <a:blip r:embed="rId4"/>
          <a:srcRect b="57507"/>
          <a:stretch/>
        </p:blipFill>
        <p:spPr>
          <a:xfrm>
            <a:off x="1219200" y="6062862"/>
            <a:ext cx="9753600" cy="795138"/>
          </a:xfrm>
          <a:prstGeom prst="rect">
            <a:avLst/>
          </a:prstGeom>
        </p:spPr>
      </p:pic>
    </p:spTree>
    <p:extLst>
      <p:ext uri="{BB962C8B-B14F-4D97-AF65-F5344CB8AC3E}">
        <p14:creationId xmlns:p14="http://schemas.microsoft.com/office/powerpoint/2010/main" val="1818026549"/>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wipe(left)">
                                      <p:cBhvr>
                                        <p:cTn id="7" dur="500"/>
                                        <p:tgtEl>
                                          <p:spTgt spid="126"/>
                                        </p:tgtEl>
                                      </p:cBhvr>
                                    </p:animEffect>
                                  </p:childTnLst>
                                </p:cTn>
                              </p:par>
                              <p:par>
                                <p:cTn id="8" presetID="53" presetClass="entr" presetSubtype="16" fill="hold" grpId="1" nodeType="withEffect">
                                  <p:stCondLst>
                                    <p:cond delay="0"/>
                                  </p:stCondLst>
                                  <p:childTnLst>
                                    <p:set>
                                      <p:cBhvr>
                                        <p:cTn id="9" dur="1" fill="hold">
                                          <p:stCondLst>
                                            <p:cond delay="0"/>
                                          </p:stCondLst>
                                        </p:cTn>
                                        <p:tgtEl>
                                          <p:spTgt spid="127"/>
                                        </p:tgtEl>
                                        <p:attrNameLst>
                                          <p:attrName>style.visibility</p:attrName>
                                        </p:attrNameLst>
                                      </p:cBhvr>
                                      <p:to>
                                        <p:strVal val="visible"/>
                                      </p:to>
                                    </p:set>
                                    <p:anim calcmode="lin" valueType="num">
                                      <p:cBhvr>
                                        <p:cTn id="10" dur="600" fill="hold"/>
                                        <p:tgtEl>
                                          <p:spTgt spid="127"/>
                                        </p:tgtEl>
                                        <p:attrNameLst>
                                          <p:attrName>ppt_w</p:attrName>
                                        </p:attrNameLst>
                                      </p:cBhvr>
                                      <p:tavLst>
                                        <p:tav tm="0">
                                          <p:val>
                                            <p:fltVal val="0"/>
                                          </p:val>
                                        </p:tav>
                                        <p:tav tm="100000">
                                          <p:val>
                                            <p:strVal val="#ppt_w"/>
                                          </p:val>
                                        </p:tav>
                                      </p:tavLst>
                                    </p:anim>
                                    <p:anim calcmode="lin" valueType="num">
                                      <p:cBhvr>
                                        <p:cTn id="11" dur="600" fill="hold"/>
                                        <p:tgtEl>
                                          <p:spTgt spid="127"/>
                                        </p:tgtEl>
                                        <p:attrNameLst>
                                          <p:attrName>ppt_h</p:attrName>
                                        </p:attrNameLst>
                                      </p:cBhvr>
                                      <p:tavLst>
                                        <p:tav tm="0">
                                          <p:val>
                                            <p:fltVal val="0"/>
                                          </p:val>
                                        </p:tav>
                                        <p:tav tm="100000">
                                          <p:val>
                                            <p:strVal val="#ppt_h"/>
                                          </p:val>
                                        </p:tav>
                                      </p:tavLst>
                                    </p:anim>
                                    <p:animEffect transition="in" filter="fade">
                                      <p:cBhvr>
                                        <p:cTn id="12" dur="600"/>
                                        <p:tgtEl>
                                          <p:spTgt spid="127"/>
                                        </p:tgtEl>
                                      </p:cBhvr>
                                    </p:animEffect>
                                  </p:childTnLst>
                                </p:cTn>
                              </p:par>
                              <p:par>
                                <p:cTn id="13" presetID="23" presetClass="exit" presetSubtype="32" fill="hold" grpId="0" nodeType="withEffect">
                                  <p:stCondLst>
                                    <p:cond delay="0"/>
                                  </p:stCondLst>
                                  <p:childTnLst>
                                    <p:anim calcmode="lin" valueType="num">
                                      <p:cBhvr>
                                        <p:cTn id="14" dur="400"/>
                                        <p:tgtEl>
                                          <p:spTgt spid="127"/>
                                        </p:tgtEl>
                                        <p:attrNameLst>
                                          <p:attrName>ppt_w</p:attrName>
                                        </p:attrNameLst>
                                      </p:cBhvr>
                                      <p:tavLst>
                                        <p:tav tm="0">
                                          <p:val>
                                            <p:strVal val="ppt_w"/>
                                          </p:val>
                                        </p:tav>
                                        <p:tav tm="100000">
                                          <p:val>
                                            <p:fltVal val="0"/>
                                          </p:val>
                                        </p:tav>
                                      </p:tavLst>
                                    </p:anim>
                                    <p:anim calcmode="lin" valueType="num">
                                      <p:cBhvr>
                                        <p:cTn id="15" dur="400"/>
                                        <p:tgtEl>
                                          <p:spTgt spid="127"/>
                                        </p:tgtEl>
                                        <p:attrNameLst>
                                          <p:attrName>ppt_h</p:attrName>
                                        </p:attrNameLst>
                                      </p:cBhvr>
                                      <p:tavLst>
                                        <p:tav tm="0">
                                          <p:val>
                                            <p:strVal val="ppt_h"/>
                                          </p:val>
                                        </p:tav>
                                        <p:tav tm="100000">
                                          <p:val>
                                            <p:fltVal val="0"/>
                                          </p:val>
                                        </p:tav>
                                      </p:tavLst>
                                    </p:anim>
                                    <p:set>
                                      <p:cBhvr>
                                        <p:cTn id="16" dur="1" fill="hold">
                                          <p:stCondLst>
                                            <p:cond delay="399"/>
                                          </p:stCondLst>
                                        </p:cTn>
                                        <p:tgtEl>
                                          <p:spTgt spid="127"/>
                                        </p:tgtEl>
                                        <p:attrNameLst>
                                          <p:attrName>style.visibility</p:attrName>
                                        </p:attrNameLst>
                                      </p:cBhvr>
                                      <p:to>
                                        <p:strVal val="hidden"/>
                                      </p:to>
                                    </p:set>
                                  </p:childTnLst>
                                </p:cTn>
                              </p:par>
                              <p:par>
                                <p:cTn id="17" presetID="53" presetClass="entr" presetSubtype="16" fill="hold" grpId="1" nodeType="withEffect">
                                  <p:stCondLst>
                                    <p:cond delay="20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500" fill="hold"/>
                                        <p:tgtEl>
                                          <p:spTgt spid="128"/>
                                        </p:tgtEl>
                                        <p:attrNameLst>
                                          <p:attrName>ppt_w</p:attrName>
                                        </p:attrNameLst>
                                      </p:cBhvr>
                                      <p:tavLst>
                                        <p:tav tm="0">
                                          <p:val>
                                            <p:fltVal val="0"/>
                                          </p:val>
                                        </p:tav>
                                        <p:tav tm="100000">
                                          <p:val>
                                            <p:strVal val="#ppt_w"/>
                                          </p:val>
                                        </p:tav>
                                      </p:tavLst>
                                    </p:anim>
                                    <p:anim calcmode="lin" valueType="num">
                                      <p:cBhvr>
                                        <p:cTn id="20" dur="500" fill="hold"/>
                                        <p:tgtEl>
                                          <p:spTgt spid="128"/>
                                        </p:tgtEl>
                                        <p:attrNameLst>
                                          <p:attrName>ppt_h</p:attrName>
                                        </p:attrNameLst>
                                      </p:cBhvr>
                                      <p:tavLst>
                                        <p:tav tm="0">
                                          <p:val>
                                            <p:fltVal val="0"/>
                                          </p:val>
                                        </p:tav>
                                        <p:tav tm="100000">
                                          <p:val>
                                            <p:strVal val="#ppt_h"/>
                                          </p:val>
                                        </p:tav>
                                      </p:tavLst>
                                    </p:anim>
                                    <p:animEffect transition="in" filter="fade">
                                      <p:cBhvr>
                                        <p:cTn id="21" dur="500"/>
                                        <p:tgtEl>
                                          <p:spTgt spid="128"/>
                                        </p:tgtEl>
                                      </p:cBhvr>
                                    </p:animEffect>
                                  </p:childTnLst>
                                </p:cTn>
                              </p:par>
                              <p:par>
                                <p:cTn id="22" presetID="23" presetClass="exit" presetSubtype="272" fill="hold" grpId="0" nodeType="withEffect">
                                  <p:stCondLst>
                                    <p:cond delay="200"/>
                                  </p:stCondLst>
                                  <p:childTnLst>
                                    <p:anim calcmode="lin" valueType="num">
                                      <p:cBhvr>
                                        <p:cTn id="23" dur="500"/>
                                        <p:tgtEl>
                                          <p:spTgt spid="128"/>
                                        </p:tgtEl>
                                        <p:attrNameLst>
                                          <p:attrName>ppt_w</p:attrName>
                                        </p:attrNameLst>
                                      </p:cBhvr>
                                      <p:tavLst>
                                        <p:tav tm="0">
                                          <p:val>
                                            <p:strVal val="ppt_w"/>
                                          </p:val>
                                        </p:tav>
                                        <p:tav tm="100000">
                                          <p:val>
                                            <p:strVal val="4/3*ppt_w"/>
                                          </p:val>
                                        </p:tav>
                                      </p:tavLst>
                                    </p:anim>
                                    <p:anim calcmode="lin" valueType="num">
                                      <p:cBhvr>
                                        <p:cTn id="24" dur="500"/>
                                        <p:tgtEl>
                                          <p:spTgt spid="128"/>
                                        </p:tgtEl>
                                        <p:attrNameLst>
                                          <p:attrName>ppt_h</p:attrName>
                                        </p:attrNameLst>
                                      </p:cBhvr>
                                      <p:tavLst>
                                        <p:tav tm="0">
                                          <p:val>
                                            <p:strVal val="ppt_h"/>
                                          </p:val>
                                        </p:tav>
                                        <p:tav tm="100000">
                                          <p:val>
                                            <p:strVal val="4/3*ppt_h"/>
                                          </p:val>
                                        </p:tav>
                                      </p:tavLst>
                                    </p:anim>
                                    <p:set>
                                      <p:cBhvr>
                                        <p:cTn id="25" dur="1" fill="hold">
                                          <p:stCondLst>
                                            <p:cond delay="499"/>
                                          </p:stCondLst>
                                        </p:cTn>
                                        <p:tgtEl>
                                          <p:spTgt spid="128"/>
                                        </p:tgtEl>
                                        <p:attrNameLst>
                                          <p:attrName>style.visibility</p:attrName>
                                        </p:attrNameLst>
                                      </p:cBhvr>
                                      <p:to>
                                        <p:strVal val="hidden"/>
                                      </p:to>
                                    </p:set>
                                  </p:childTnLst>
                                </p:cTn>
                              </p:par>
                              <p:par>
                                <p:cTn id="26" presetID="53" presetClass="entr" presetSubtype="16" fill="hold" nodeType="withEffect">
                                  <p:stCondLst>
                                    <p:cond delay="0"/>
                                  </p:stCondLst>
                                  <p:childTnLst>
                                    <p:set>
                                      <p:cBhvr>
                                        <p:cTn id="27" dur="1" fill="hold">
                                          <p:stCondLst>
                                            <p:cond delay="0"/>
                                          </p:stCondLst>
                                        </p:cTn>
                                        <p:tgtEl>
                                          <p:spTgt spid="129"/>
                                        </p:tgtEl>
                                        <p:attrNameLst>
                                          <p:attrName>style.visibility</p:attrName>
                                        </p:attrNameLst>
                                      </p:cBhvr>
                                      <p:to>
                                        <p:strVal val="visible"/>
                                      </p:to>
                                    </p:set>
                                    <p:anim calcmode="lin" valueType="num">
                                      <p:cBhvr>
                                        <p:cTn id="28" dur="500" fill="hold"/>
                                        <p:tgtEl>
                                          <p:spTgt spid="129"/>
                                        </p:tgtEl>
                                        <p:attrNameLst>
                                          <p:attrName>ppt_w</p:attrName>
                                        </p:attrNameLst>
                                      </p:cBhvr>
                                      <p:tavLst>
                                        <p:tav tm="0">
                                          <p:val>
                                            <p:fltVal val="0"/>
                                          </p:val>
                                        </p:tav>
                                        <p:tav tm="100000">
                                          <p:val>
                                            <p:strVal val="#ppt_w"/>
                                          </p:val>
                                        </p:tav>
                                      </p:tavLst>
                                    </p:anim>
                                    <p:anim calcmode="lin" valueType="num">
                                      <p:cBhvr>
                                        <p:cTn id="29" dur="500" fill="hold"/>
                                        <p:tgtEl>
                                          <p:spTgt spid="129"/>
                                        </p:tgtEl>
                                        <p:attrNameLst>
                                          <p:attrName>ppt_h</p:attrName>
                                        </p:attrNameLst>
                                      </p:cBhvr>
                                      <p:tavLst>
                                        <p:tav tm="0">
                                          <p:val>
                                            <p:fltVal val="0"/>
                                          </p:val>
                                        </p:tav>
                                        <p:tav tm="100000">
                                          <p:val>
                                            <p:strVal val="#ppt_h"/>
                                          </p:val>
                                        </p:tav>
                                      </p:tavLst>
                                    </p:anim>
                                    <p:animEffect transition="in" filter="fade">
                                      <p:cBhvr>
                                        <p:cTn id="30" dur="500"/>
                                        <p:tgtEl>
                                          <p:spTgt spid="129"/>
                                        </p:tgtEl>
                                      </p:cBhvr>
                                    </p:animEffect>
                                  </p:childTnLst>
                                </p:cTn>
                              </p:par>
                              <p:par>
                                <p:cTn id="31" presetID="6" presetClass="exit" presetSubtype="32" fill="hold" nodeType="withEffect">
                                  <p:stCondLst>
                                    <p:cond delay="200"/>
                                  </p:stCondLst>
                                  <p:childTnLst>
                                    <p:animEffect transition="out" filter="circle(out)">
                                      <p:cBhvr>
                                        <p:cTn id="32" dur="500"/>
                                        <p:tgtEl>
                                          <p:spTgt spid="129"/>
                                        </p:tgtEl>
                                      </p:cBhvr>
                                    </p:animEffect>
                                    <p:set>
                                      <p:cBhvr>
                                        <p:cTn id="33" dur="1" fill="hold">
                                          <p:stCondLst>
                                            <p:cond delay="499"/>
                                          </p:stCondLst>
                                        </p:cTn>
                                        <p:tgtEl>
                                          <p:spTgt spid="129"/>
                                        </p:tgtEl>
                                        <p:attrNameLst>
                                          <p:attrName>style.visibility</p:attrName>
                                        </p:attrNameLst>
                                      </p:cBhvr>
                                      <p:to>
                                        <p:strVal val="hidden"/>
                                      </p:to>
                                    </p:set>
                                  </p:childTnLst>
                                </p:cTn>
                              </p:par>
                              <p:par>
                                <p:cTn id="34" presetID="53" presetClass="entr" presetSubtype="16" fill="hold" grpId="1" nodeType="withEffect">
                                  <p:stCondLst>
                                    <p:cond delay="0"/>
                                  </p:stCondLst>
                                  <p:childTnLst>
                                    <p:set>
                                      <p:cBhvr>
                                        <p:cTn id="35" dur="1" fill="hold">
                                          <p:stCondLst>
                                            <p:cond delay="0"/>
                                          </p:stCondLst>
                                        </p:cTn>
                                        <p:tgtEl>
                                          <p:spTgt spid="130"/>
                                        </p:tgtEl>
                                        <p:attrNameLst>
                                          <p:attrName>style.visibility</p:attrName>
                                        </p:attrNameLst>
                                      </p:cBhvr>
                                      <p:to>
                                        <p:strVal val="visible"/>
                                      </p:to>
                                    </p:set>
                                    <p:anim calcmode="lin" valueType="num">
                                      <p:cBhvr>
                                        <p:cTn id="36" dur="600" fill="hold"/>
                                        <p:tgtEl>
                                          <p:spTgt spid="130"/>
                                        </p:tgtEl>
                                        <p:attrNameLst>
                                          <p:attrName>ppt_w</p:attrName>
                                        </p:attrNameLst>
                                      </p:cBhvr>
                                      <p:tavLst>
                                        <p:tav tm="0">
                                          <p:val>
                                            <p:fltVal val="0"/>
                                          </p:val>
                                        </p:tav>
                                        <p:tav tm="100000">
                                          <p:val>
                                            <p:strVal val="#ppt_w"/>
                                          </p:val>
                                        </p:tav>
                                      </p:tavLst>
                                    </p:anim>
                                    <p:anim calcmode="lin" valueType="num">
                                      <p:cBhvr>
                                        <p:cTn id="37" dur="600" fill="hold"/>
                                        <p:tgtEl>
                                          <p:spTgt spid="130"/>
                                        </p:tgtEl>
                                        <p:attrNameLst>
                                          <p:attrName>ppt_h</p:attrName>
                                        </p:attrNameLst>
                                      </p:cBhvr>
                                      <p:tavLst>
                                        <p:tav tm="0">
                                          <p:val>
                                            <p:fltVal val="0"/>
                                          </p:val>
                                        </p:tav>
                                        <p:tav tm="100000">
                                          <p:val>
                                            <p:strVal val="#ppt_h"/>
                                          </p:val>
                                        </p:tav>
                                      </p:tavLst>
                                    </p:anim>
                                    <p:animEffect transition="in" filter="fade">
                                      <p:cBhvr>
                                        <p:cTn id="38" dur="600"/>
                                        <p:tgtEl>
                                          <p:spTgt spid="130"/>
                                        </p:tgtEl>
                                      </p:cBhvr>
                                    </p:animEffect>
                                  </p:childTnLst>
                                </p:cTn>
                              </p:par>
                              <p:par>
                                <p:cTn id="39" presetID="23" presetClass="exit" presetSubtype="32" fill="hold" grpId="0" nodeType="withEffect">
                                  <p:stCondLst>
                                    <p:cond delay="0"/>
                                  </p:stCondLst>
                                  <p:childTnLst>
                                    <p:anim calcmode="lin" valueType="num">
                                      <p:cBhvr>
                                        <p:cTn id="40" dur="400"/>
                                        <p:tgtEl>
                                          <p:spTgt spid="130"/>
                                        </p:tgtEl>
                                        <p:attrNameLst>
                                          <p:attrName>ppt_w</p:attrName>
                                        </p:attrNameLst>
                                      </p:cBhvr>
                                      <p:tavLst>
                                        <p:tav tm="0">
                                          <p:val>
                                            <p:strVal val="ppt_w"/>
                                          </p:val>
                                        </p:tav>
                                        <p:tav tm="100000">
                                          <p:val>
                                            <p:fltVal val="0"/>
                                          </p:val>
                                        </p:tav>
                                      </p:tavLst>
                                    </p:anim>
                                    <p:anim calcmode="lin" valueType="num">
                                      <p:cBhvr>
                                        <p:cTn id="41" dur="400"/>
                                        <p:tgtEl>
                                          <p:spTgt spid="130"/>
                                        </p:tgtEl>
                                        <p:attrNameLst>
                                          <p:attrName>ppt_h</p:attrName>
                                        </p:attrNameLst>
                                      </p:cBhvr>
                                      <p:tavLst>
                                        <p:tav tm="0">
                                          <p:val>
                                            <p:strVal val="ppt_h"/>
                                          </p:val>
                                        </p:tav>
                                        <p:tav tm="100000">
                                          <p:val>
                                            <p:fltVal val="0"/>
                                          </p:val>
                                        </p:tav>
                                      </p:tavLst>
                                    </p:anim>
                                    <p:set>
                                      <p:cBhvr>
                                        <p:cTn id="42" dur="1" fill="hold">
                                          <p:stCondLst>
                                            <p:cond delay="399"/>
                                          </p:stCondLst>
                                        </p:cTn>
                                        <p:tgtEl>
                                          <p:spTgt spid="130"/>
                                        </p:tgtEl>
                                        <p:attrNameLst>
                                          <p:attrName>style.visibility</p:attrName>
                                        </p:attrNameLst>
                                      </p:cBhvr>
                                      <p:to>
                                        <p:strVal val="hidden"/>
                                      </p:to>
                                    </p:set>
                                  </p:childTnLst>
                                </p:cTn>
                              </p:par>
                              <p:par>
                                <p:cTn id="43" presetID="53" presetClass="entr" presetSubtype="16" fill="hold" grpId="1" nodeType="withEffect">
                                  <p:stCondLst>
                                    <p:cond delay="200"/>
                                  </p:stCondLst>
                                  <p:childTnLst>
                                    <p:set>
                                      <p:cBhvr>
                                        <p:cTn id="44" dur="1" fill="hold">
                                          <p:stCondLst>
                                            <p:cond delay="0"/>
                                          </p:stCondLst>
                                        </p:cTn>
                                        <p:tgtEl>
                                          <p:spTgt spid="131"/>
                                        </p:tgtEl>
                                        <p:attrNameLst>
                                          <p:attrName>style.visibility</p:attrName>
                                        </p:attrNameLst>
                                      </p:cBhvr>
                                      <p:to>
                                        <p:strVal val="visible"/>
                                      </p:to>
                                    </p:set>
                                    <p:anim calcmode="lin" valueType="num">
                                      <p:cBhvr>
                                        <p:cTn id="45" dur="500" fill="hold"/>
                                        <p:tgtEl>
                                          <p:spTgt spid="131"/>
                                        </p:tgtEl>
                                        <p:attrNameLst>
                                          <p:attrName>ppt_w</p:attrName>
                                        </p:attrNameLst>
                                      </p:cBhvr>
                                      <p:tavLst>
                                        <p:tav tm="0">
                                          <p:val>
                                            <p:fltVal val="0"/>
                                          </p:val>
                                        </p:tav>
                                        <p:tav tm="100000">
                                          <p:val>
                                            <p:strVal val="#ppt_w"/>
                                          </p:val>
                                        </p:tav>
                                      </p:tavLst>
                                    </p:anim>
                                    <p:anim calcmode="lin" valueType="num">
                                      <p:cBhvr>
                                        <p:cTn id="46" dur="500" fill="hold"/>
                                        <p:tgtEl>
                                          <p:spTgt spid="131"/>
                                        </p:tgtEl>
                                        <p:attrNameLst>
                                          <p:attrName>ppt_h</p:attrName>
                                        </p:attrNameLst>
                                      </p:cBhvr>
                                      <p:tavLst>
                                        <p:tav tm="0">
                                          <p:val>
                                            <p:fltVal val="0"/>
                                          </p:val>
                                        </p:tav>
                                        <p:tav tm="100000">
                                          <p:val>
                                            <p:strVal val="#ppt_h"/>
                                          </p:val>
                                        </p:tav>
                                      </p:tavLst>
                                    </p:anim>
                                    <p:animEffect transition="in" filter="fade">
                                      <p:cBhvr>
                                        <p:cTn id="47" dur="500"/>
                                        <p:tgtEl>
                                          <p:spTgt spid="131"/>
                                        </p:tgtEl>
                                      </p:cBhvr>
                                    </p:animEffect>
                                  </p:childTnLst>
                                </p:cTn>
                              </p:par>
                              <p:par>
                                <p:cTn id="48" presetID="23" presetClass="exit" presetSubtype="272" fill="hold" grpId="0" nodeType="withEffect">
                                  <p:stCondLst>
                                    <p:cond delay="200"/>
                                  </p:stCondLst>
                                  <p:childTnLst>
                                    <p:anim calcmode="lin" valueType="num">
                                      <p:cBhvr>
                                        <p:cTn id="49" dur="500"/>
                                        <p:tgtEl>
                                          <p:spTgt spid="131"/>
                                        </p:tgtEl>
                                        <p:attrNameLst>
                                          <p:attrName>ppt_w</p:attrName>
                                        </p:attrNameLst>
                                      </p:cBhvr>
                                      <p:tavLst>
                                        <p:tav tm="0">
                                          <p:val>
                                            <p:strVal val="ppt_w"/>
                                          </p:val>
                                        </p:tav>
                                        <p:tav tm="100000">
                                          <p:val>
                                            <p:strVal val="4/3*ppt_w"/>
                                          </p:val>
                                        </p:tav>
                                      </p:tavLst>
                                    </p:anim>
                                    <p:anim calcmode="lin" valueType="num">
                                      <p:cBhvr>
                                        <p:cTn id="50" dur="500"/>
                                        <p:tgtEl>
                                          <p:spTgt spid="131"/>
                                        </p:tgtEl>
                                        <p:attrNameLst>
                                          <p:attrName>ppt_h</p:attrName>
                                        </p:attrNameLst>
                                      </p:cBhvr>
                                      <p:tavLst>
                                        <p:tav tm="0">
                                          <p:val>
                                            <p:strVal val="ppt_h"/>
                                          </p:val>
                                        </p:tav>
                                        <p:tav tm="100000">
                                          <p:val>
                                            <p:strVal val="4/3*ppt_h"/>
                                          </p:val>
                                        </p:tav>
                                      </p:tavLst>
                                    </p:anim>
                                    <p:set>
                                      <p:cBhvr>
                                        <p:cTn id="51" dur="1" fill="hold">
                                          <p:stCondLst>
                                            <p:cond delay="499"/>
                                          </p:stCondLst>
                                        </p:cTn>
                                        <p:tgtEl>
                                          <p:spTgt spid="131"/>
                                        </p:tgtEl>
                                        <p:attrNameLst>
                                          <p:attrName>style.visibility</p:attrName>
                                        </p:attrNameLst>
                                      </p:cBhvr>
                                      <p:to>
                                        <p:strVal val="hidden"/>
                                      </p:to>
                                    </p:set>
                                  </p:childTnLst>
                                </p:cTn>
                              </p:par>
                              <p:par>
                                <p:cTn id="52" presetID="53" presetClass="entr" presetSubtype="16" fill="hold" nodeType="withEffect">
                                  <p:stCondLst>
                                    <p:cond delay="0"/>
                                  </p:stCondLst>
                                  <p:childTnLst>
                                    <p:set>
                                      <p:cBhvr>
                                        <p:cTn id="53" dur="1" fill="hold">
                                          <p:stCondLst>
                                            <p:cond delay="0"/>
                                          </p:stCondLst>
                                        </p:cTn>
                                        <p:tgtEl>
                                          <p:spTgt spid="187"/>
                                        </p:tgtEl>
                                        <p:attrNameLst>
                                          <p:attrName>style.visibility</p:attrName>
                                        </p:attrNameLst>
                                      </p:cBhvr>
                                      <p:to>
                                        <p:strVal val="visible"/>
                                      </p:to>
                                    </p:set>
                                    <p:anim calcmode="lin" valueType="num">
                                      <p:cBhvr>
                                        <p:cTn id="54" dur="500" fill="hold"/>
                                        <p:tgtEl>
                                          <p:spTgt spid="187"/>
                                        </p:tgtEl>
                                        <p:attrNameLst>
                                          <p:attrName>ppt_w</p:attrName>
                                        </p:attrNameLst>
                                      </p:cBhvr>
                                      <p:tavLst>
                                        <p:tav tm="0">
                                          <p:val>
                                            <p:fltVal val="0"/>
                                          </p:val>
                                        </p:tav>
                                        <p:tav tm="100000">
                                          <p:val>
                                            <p:strVal val="#ppt_w"/>
                                          </p:val>
                                        </p:tav>
                                      </p:tavLst>
                                    </p:anim>
                                    <p:anim calcmode="lin" valueType="num">
                                      <p:cBhvr>
                                        <p:cTn id="55" dur="500" fill="hold"/>
                                        <p:tgtEl>
                                          <p:spTgt spid="187"/>
                                        </p:tgtEl>
                                        <p:attrNameLst>
                                          <p:attrName>ppt_h</p:attrName>
                                        </p:attrNameLst>
                                      </p:cBhvr>
                                      <p:tavLst>
                                        <p:tav tm="0">
                                          <p:val>
                                            <p:fltVal val="0"/>
                                          </p:val>
                                        </p:tav>
                                        <p:tav tm="100000">
                                          <p:val>
                                            <p:strVal val="#ppt_h"/>
                                          </p:val>
                                        </p:tav>
                                      </p:tavLst>
                                    </p:anim>
                                    <p:animEffect transition="in" filter="fade">
                                      <p:cBhvr>
                                        <p:cTn id="56" dur="500"/>
                                        <p:tgtEl>
                                          <p:spTgt spid="187"/>
                                        </p:tgtEl>
                                      </p:cBhvr>
                                    </p:animEffect>
                                  </p:childTnLst>
                                </p:cTn>
                              </p:par>
                              <p:par>
                                <p:cTn id="57" presetID="6" presetClass="exit" presetSubtype="32" fill="hold" nodeType="withEffect">
                                  <p:stCondLst>
                                    <p:cond delay="200"/>
                                  </p:stCondLst>
                                  <p:childTnLst>
                                    <p:animEffect transition="out" filter="circle(out)">
                                      <p:cBhvr>
                                        <p:cTn id="58" dur="500"/>
                                        <p:tgtEl>
                                          <p:spTgt spid="187"/>
                                        </p:tgtEl>
                                      </p:cBhvr>
                                    </p:animEffect>
                                    <p:set>
                                      <p:cBhvr>
                                        <p:cTn id="59" dur="1" fill="hold">
                                          <p:stCondLst>
                                            <p:cond delay="499"/>
                                          </p:stCondLst>
                                        </p:cTn>
                                        <p:tgtEl>
                                          <p:spTgt spid="1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animBg="1"/>
      <p:bldP spid="127" grpId="1" animBg="1"/>
      <p:bldP spid="128" grpId="0" animBg="1"/>
      <p:bldP spid="128" grpId="1" animBg="1"/>
      <p:bldP spid="130" grpId="0" animBg="1"/>
      <p:bldP spid="130" grpId="1" animBg="1"/>
      <p:bldP spid="131" grpId="0" animBg="1"/>
      <p:bldP spid="131" grpId="1"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2797</TotalTime>
  <Words>2768</Words>
  <Application>Microsoft Office PowerPoint</Application>
  <PresentationFormat>Widescreen</PresentationFormat>
  <Paragraphs>285</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Montserrat</vt:lpstr>
      <vt:lpstr>Roboto</vt:lpstr>
      <vt:lpstr>Times New Roman</vt:lpstr>
      <vt:lpstr>Office Theme</vt:lpstr>
      <vt:lpstr>ШУУДАНГИЙН САЛБАРЫН  ӨНӨӨГИЙН БАЙДАЛ, ЧИГ ХАНДЛАГА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Yesuntumur Urtnasan</dc:creator>
  <cp:lastModifiedBy>Yesuntumur Urtnasan</cp:lastModifiedBy>
  <cp:revision>98</cp:revision>
  <cp:lastPrinted>2024-09-12T08:20:47Z</cp:lastPrinted>
  <dcterms:created xsi:type="dcterms:W3CDTF">2024-01-30T00:47:32Z</dcterms:created>
  <dcterms:modified xsi:type="dcterms:W3CDTF">2024-09-16T10:55:18Z</dcterms:modified>
</cp:coreProperties>
</file>